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6" r:id="rId4"/>
    <p:sldId id="265" r:id="rId5"/>
    <p:sldId id="264" r:id="rId6"/>
    <p:sldId id="279" r:id="rId7"/>
    <p:sldId id="263" r:id="rId8"/>
    <p:sldId id="262" r:id="rId9"/>
    <p:sldId id="261" r:id="rId10"/>
    <p:sldId id="276" r:id="rId11"/>
    <p:sldId id="275" r:id="rId12"/>
    <p:sldId id="274" r:id="rId13"/>
    <p:sldId id="284" r:id="rId14"/>
    <p:sldId id="289" r:id="rId15"/>
    <p:sldId id="288" r:id="rId16"/>
    <p:sldId id="283" r:id="rId17"/>
    <p:sldId id="282" r:id="rId18"/>
    <p:sldId id="290" r:id="rId19"/>
    <p:sldId id="281" r:id="rId20"/>
    <p:sldId id="280" r:id="rId21"/>
    <p:sldId id="271" r:id="rId22"/>
    <p:sldId id="269" r:id="rId23"/>
    <p:sldId id="270" r:id="rId24"/>
    <p:sldId id="267" r:id="rId25"/>
    <p:sldId id="260" r:id="rId26"/>
    <p:sldId id="259" r:id="rId27"/>
    <p:sldId id="278" r:id="rId28"/>
    <p:sldId id="277" r:id="rId29"/>
    <p:sldId id="258" r:id="rId3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54" d="100"/>
          <a:sy n="54" d="100"/>
        </p:scale>
        <p:origin x="677" y="5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309A173-C13C-4BE5-85C1-D4DC56BDE83D}" type="datetimeFigureOut">
              <a:rPr lang="en-US" smtClean="0"/>
              <a:t>10/27/2020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1CD487-7BED-495F-8072-B416A91317A4}" type="slidenum">
              <a:rPr lang="en-US" smtClean="0"/>
              <a:t>‹#›</a:t>
            </a:fld>
            <a:endParaRPr lang="en-US"/>
          </a:p>
        </p:txBody>
      </p:sp>
    </p:spTree>
    <p:extLst>
      <p:ext uri="{BB962C8B-B14F-4D97-AF65-F5344CB8AC3E}">
        <p14:creationId xmlns:p14="http://schemas.microsoft.com/office/powerpoint/2010/main" val="9268659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309A173-C13C-4BE5-85C1-D4DC56BDE83D}" type="datetimeFigureOut">
              <a:rPr lang="en-US" smtClean="0"/>
              <a:t>10/27/2020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1CD487-7BED-495F-8072-B416A91317A4}" type="slidenum">
              <a:rPr lang="en-US" smtClean="0"/>
              <a:t>‹#›</a:t>
            </a:fld>
            <a:endParaRPr lang="en-US"/>
          </a:p>
        </p:txBody>
      </p:sp>
    </p:spTree>
    <p:extLst>
      <p:ext uri="{BB962C8B-B14F-4D97-AF65-F5344CB8AC3E}">
        <p14:creationId xmlns:p14="http://schemas.microsoft.com/office/powerpoint/2010/main" val="14828559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309A173-C13C-4BE5-85C1-D4DC56BDE83D}" type="datetimeFigureOut">
              <a:rPr lang="en-US" smtClean="0"/>
              <a:t>10/27/2020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1CD487-7BED-495F-8072-B416A91317A4}" type="slidenum">
              <a:rPr lang="en-US" smtClean="0"/>
              <a:t>‹#›</a:t>
            </a:fld>
            <a:endParaRPr lang="en-US"/>
          </a:p>
        </p:txBody>
      </p:sp>
    </p:spTree>
    <p:extLst>
      <p:ext uri="{BB962C8B-B14F-4D97-AF65-F5344CB8AC3E}">
        <p14:creationId xmlns:p14="http://schemas.microsoft.com/office/powerpoint/2010/main" val="39621459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309A173-C13C-4BE5-85C1-D4DC56BDE83D}" type="datetimeFigureOut">
              <a:rPr lang="en-US" smtClean="0"/>
              <a:t>10/27/2020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1CD487-7BED-495F-8072-B416A91317A4}" type="slidenum">
              <a:rPr lang="en-US" smtClean="0"/>
              <a:t>‹#›</a:t>
            </a:fld>
            <a:endParaRPr lang="en-US"/>
          </a:p>
        </p:txBody>
      </p:sp>
    </p:spTree>
    <p:extLst>
      <p:ext uri="{BB962C8B-B14F-4D97-AF65-F5344CB8AC3E}">
        <p14:creationId xmlns:p14="http://schemas.microsoft.com/office/powerpoint/2010/main" val="27340380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7309A173-C13C-4BE5-85C1-D4DC56BDE83D}" type="datetimeFigureOut">
              <a:rPr lang="en-US" smtClean="0"/>
              <a:t>10/27/2020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1CD487-7BED-495F-8072-B416A91317A4}" type="slidenum">
              <a:rPr lang="en-US" smtClean="0"/>
              <a:t>‹#›</a:t>
            </a:fld>
            <a:endParaRPr lang="en-US"/>
          </a:p>
        </p:txBody>
      </p:sp>
    </p:spTree>
    <p:extLst>
      <p:ext uri="{BB962C8B-B14F-4D97-AF65-F5344CB8AC3E}">
        <p14:creationId xmlns:p14="http://schemas.microsoft.com/office/powerpoint/2010/main" val="14620439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309A173-C13C-4BE5-85C1-D4DC56BDE83D}" type="datetimeFigureOut">
              <a:rPr lang="en-US" smtClean="0"/>
              <a:t>10/27/2020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71CD487-7BED-495F-8072-B416A91317A4}" type="slidenum">
              <a:rPr lang="en-US" smtClean="0"/>
              <a:t>‹#›</a:t>
            </a:fld>
            <a:endParaRPr lang="en-US"/>
          </a:p>
        </p:txBody>
      </p:sp>
    </p:spTree>
    <p:extLst>
      <p:ext uri="{BB962C8B-B14F-4D97-AF65-F5344CB8AC3E}">
        <p14:creationId xmlns:p14="http://schemas.microsoft.com/office/powerpoint/2010/main" val="26395785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309A173-C13C-4BE5-85C1-D4DC56BDE83D}" type="datetimeFigureOut">
              <a:rPr lang="en-US" smtClean="0"/>
              <a:t>10/27/2020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71CD487-7BED-495F-8072-B416A91317A4}" type="slidenum">
              <a:rPr lang="en-US" smtClean="0"/>
              <a:t>‹#›</a:t>
            </a:fld>
            <a:endParaRPr lang="en-US"/>
          </a:p>
        </p:txBody>
      </p:sp>
    </p:spTree>
    <p:extLst>
      <p:ext uri="{BB962C8B-B14F-4D97-AF65-F5344CB8AC3E}">
        <p14:creationId xmlns:p14="http://schemas.microsoft.com/office/powerpoint/2010/main" val="7277952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309A173-C13C-4BE5-85C1-D4DC56BDE83D}" type="datetimeFigureOut">
              <a:rPr lang="en-US" smtClean="0"/>
              <a:t>10/27/2020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71CD487-7BED-495F-8072-B416A91317A4}" type="slidenum">
              <a:rPr lang="en-US" smtClean="0"/>
              <a:t>‹#›</a:t>
            </a:fld>
            <a:endParaRPr lang="en-US"/>
          </a:p>
        </p:txBody>
      </p:sp>
    </p:spTree>
    <p:extLst>
      <p:ext uri="{BB962C8B-B14F-4D97-AF65-F5344CB8AC3E}">
        <p14:creationId xmlns:p14="http://schemas.microsoft.com/office/powerpoint/2010/main" val="30638672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09A173-C13C-4BE5-85C1-D4DC56BDE83D}" type="datetimeFigureOut">
              <a:rPr lang="en-US" smtClean="0"/>
              <a:t>10/27/2020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71CD487-7BED-495F-8072-B416A91317A4}" type="slidenum">
              <a:rPr lang="en-US" smtClean="0"/>
              <a:t>‹#›</a:t>
            </a:fld>
            <a:endParaRPr lang="en-US"/>
          </a:p>
        </p:txBody>
      </p:sp>
    </p:spTree>
    <p:extLst>
      <p:ext uri="{BB962C8B-B14F-4D97-AF65-F5344CB8AC3E}">
        <p14:creationId xmlns:p14="http://schemas.microsoft.com/office/powerpoint/2010/main" val="42636363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309A173-C13C-4BE5-85C1-D4DC56BDE83D}" type="datetimeFigureOut">
              <a:rPr lang="en-US" smtClean="0"/>
              <a:t>10/27/2020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71CD487-7BED-495F-8072-B416A91317A4}" type="slidenum">
              <a:rPr lang="en-US" smtClean="0"/>
              <a:t>‹#›</a:t>
            </a:fld>
            <a:endParaRPr lang="en-US"/>
          </a:p>
        </p:txBody>
      </p:sp>
    </p:spTree>
    <p:extLst>
      <p:ext uri="{BB962C8B-B14F-4D97-AF65-F5344CB8AC3E}">
        <p14:creationId xmlns:p14="http://schemas.microsoft.com/office/powerpoint/2010/main" val="14106779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309A173-C13C-4BE5-85C1-D4DC56BDE83D}" type="datetimeFigureOut">
              <a:rPr lang="en-US" smtClean="0"/>
              <a:t>10/27/2020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71CD487-7BED-495F-8072-B416A91317A4}" type="slidenum">
              <a:rPr lang="en-US" smtClean="0"/>
              <a:t>‹#›</a:t>
            </a:fld>
            <a:endParaRPr lang="en-US"/>
          </a:p>
        </p:txBody>
      </p:sp>
    </p:spTree>
    <p:extLst>
      <p:ext uri="{BB962C8B-B14F-4D97-AF65-F5344CB8AC3E}">
        <p14:creationId xmlns:p14="http://schemas.microsoft.com/office/powerpoint/2010/main" val="6964573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09A173-C13C-4BE5-85C1-D4DC56BDE83D}" type="datetimeFigureOut">
              <a:rPr lang="en-US" smtClean="0"/>
              <a:t>10/27/2020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71CD487-7BED-495F-8072-B416A91317A4}" type="slidenum">
              <a:rPr lang="en-US" smtClean="0"/>
              <a:t>‹#›</a:t>
            </a:fld>
            <a:endParaRPr lang="en-US"/>
          </a:p>
        </p:txBody>
      </p:sp>
    </p:spTree>
    <p:extLst>
      <p:ext uri="{BB962C8B-B14F-4D97-AF65-F5344CB8AC3E}">
        <p14:creationId xmlns:p14="http://schemas.microsoft.com/office/powerpoint/2010/main" val="104780526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14325" y="1122363"/>
            <a:ext cx="11701463" cy="2387600"/>
          </a:xfrm>
        </p:spPr>
        <p:txBody>
          <a:bodyPr>
            <a:normAutofit fontScale="90000"/>
          </a:bodyPr>
          <a:lstStyle/>
          <a:p>
            <a:r>
              <a:rPr lang="en-US" b="1" cap="all" dirty="0" smtClean="0"/>
              <a:t>Foreign policy and national security of Kazakhstan</a:t>
            </a:r>
            <a:r>
              <a:rPr lang="en-US" b="1" dirty="0" smtClean="0"/>
              <a:t/>
            </a:r>
            <a:br>
              <a:rPr lang="en-US" b="1" dirty="0" smtClean="0"/>
            </a:br>
            <a:r>
              <a:rPr lang="en-US" b="1" dirty="0" smtClean="0"/>
              <a:t>lecture 6</a:t>
            </a:r>
            <a:endParaRPr lang="en-US" b="1" dirty="0"/>
          </a:p>
        </p:txBody>
      </p:sp>
      <p:sp>
        <p:nvSpPr>
          <p:cNvPr id="3" name="Subtitle 2"/>
          <p:cNvSpPr>
            <a:spLocks noGrp="1"/>
          </p:cNvSpPr>
          <p:nvPr>
            <p:ph type="subTitle" idx="1"/>
          </p:nvPr>
        </p:nvSpPr>
        <p:spPr/>
        <p:txBody>
          <a:bodyPr/>
          <a:lstStyle/>
          <a:p>
            <a:r>
              <a:rPr lang="en-US" dirty="0" smtClean="0"/>
              <a:t>Marem Buzurtanova </a:t>
            </a:r>
          </a:p>
          <a:p>
            <a:r>
              <a:rPr lang="en-US" dirty="0" smtClean="0"/>
              <a:t>Al-Farabi KazNU</a:t>
            </a:r>
          </a:p>
          <a:p>
            <a:r>
              <a:rPr lang="en-US" dirty="0" smtClean="0"/>
              <a:t>Almaty 2020 </a:t>
            </a:r>
            <a:endParaRPr lang="en-US" dirty="0"/>
          </a:p>
        </p:txBody>
      </p:sp>
    </p:spTree>
    <p:extLst>
      <p:ext uri="{BB962C8B-B14F-4D97-AF65-F5344CB8AC3E}">
        <p14:creationId xmlns:p14="http://schemas.microsoft.com/office/powerpoint/2010/main" val="7605715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06413"/>
          </a:xfrm>
        </p:spPr>
        <p:txBody>
          <a:bodyPr>
            <a:normAutofit/>
          </a:bodyPr>
          <a:lstStyle/>
          <a:p>
            <a:pPr algn="r"/>
            <a:r>
              <a:rPr lang="en-US" sz="1800" b="1" cap="all" dirty="0" smtClean="0"/>
              <a:t>Foreign policy and national security of Kazakhstan - lecture 6</a:t>
            </a:r>
            <a:endParaRPr lang="en-US" sz="1800" b="1" cap="all" dirty="0"/>
          </a:p>
        </p:txBody>
      </p:sp>
      <p:sp>
        <p:nvSpPr>
          <p:cNvPr id="3" name="Content Placeholder 2"/>
          <p:cNvSpPr>
            <a:spLocks noGrp="1"/>
          </p:cNvSpPr>
          <p:nvPr>
            <p:ph idx="1"/>
          </p:nvPr>
        </p:nvSpPr>
        <p:spPr>
          <a:xfrm>
            <a:off x="471487" y="1000124"/>
            <a:ext cx="11215687" cy="5529263"/>
          </a:xfrm>
        </p:spPr>
        <p:txBody>
          <a:bodyPr>
            <a:normAutofit lnSpcReduction="10000"/>
          </a:bodyPr>
          <a:lstStyle/>
          <a:p>
            <a:pPr marL="0" indent="0" algn="ctr">
              <a:buNone/>
            </a:pPr>
            <a:r>
              <a:rPr lang="en-GB" sz="3600" cap="all" dirty="0" smtClean="0">
                <a:latin typeface="Arial" panose="020B0604020202020204" pitchFamily="34" charset="0"/>
                <a:cs typeface="Arial" panose="020B0604020202020204" pitchFamily="34" charset="0"/>
              </a:rPr>
              <a:t>Un human rights regime </a:t>
            </a:r>
          </a:p>
          <a:p>
            <a:pPr marL="0" indent="0">
              <a:buNone/>
            </a:pPr>
            <a:endParaRPr lang="en-GB" sz="3600" dirty="0" smtClean="0">
              <a:latin typeface="Arial" panose="020B0604020202020204" pitchFamily="34" charset="0"/>
              <a:cs typeface="Arial" panose="020B0604020202020204" pitchFamily="34" charset="0"/>
            </a:endParaRPr>
          </a:p>
          <a:p>
            <a:pPr marL="0" indent="0">
              <a:buNone/>
            </a:pPr>
            <a:endParaRPr lang="en-GB" sz="3600" dirty="0">
              <a:latin typeface="Arial" panose="020B0604020202020204" pitchFamily="34" charset="0"/>
              <a:cs typeface="Arial" panose="020B0604020202020204" pitchFamily="34" charset="0"/>
            </a:endParaRPr>
          </a:p>
          <a:p>
            <a:pPr marL="0" indent="0">
              <a:buNone/>
            </a:pPr>
            <a:endParaRPr lang="en-GB" sz="3600" dirty="0" smtClean="0">
              <a:latin typeface="Arial" panose="020B0604020202020204" pitchFamily="34" charset="0"/>
              <a:cs typeface="Arial" panose="020B0604020202020204" pitchFamily="34" charset="0"/>
            </a:endParaRPr>
          </a:p>
          <a:p>
            <a:pPr marL="0" indent="0" algn="ctr">
              <a:buNone/>
            </a:pPr>
            <a:r>
              <a:rPr lang="en-GB" sz="3600" dirty="0" smtClean="0">
                <a:latin typeface="Arial" panose="020B0604020202020204" pitchFamily="34" charset="0"/>
                <a:cs typeface="Arial" panose="020B0604020202020204" pitchFamily="34" charset="0"/>
              </a:rPr>
              <a:t>Charter Bodies 		</a:t>
            </a:r>
            <a:r>
              <a:rPr lang="en-GB" sz="3600" dirty="0">
                <a:latin typeface="Arial" panose="020B0604020202020204" pitchFamily="34" charset="0"/>
                <a:cs typeface="Arial" panose="020B0604020202020204" pitchFamily="34" charset="0"/>
              </a:rPr>
              <a:t>T</a:t>
            </a:r>
            <a:r>
              <a:rPr lang="en-GB" sz="3600" dirty="0" smtClean="0">
                <a:latin typeface="Arial" panose="020B0604020202020204" pitchFamily="34" charset="0"/>
                <a:cs typeface="Arial" panose="020B0604020202020204" pitchFamily="34" charset="0"/>
              </a:rPr>
              <a:t>reaty Bodies </a:t>
            </a:r>
          </a:p>
          <a:p>
            <a:pPr marL="0" indent="0" algn="ctr">
              <a:buNone/>
            </a:pPr>
            <a:r>
              <a:rPr lang="en-GB" sz="3600" dirty="0" smtClean="0">
                <a:latin typeface="Arial" panose="020B0604020202020204" pitchFamily="34" charset="0"/>
                <a:cs typeface="Arial" panose="020B0604020202020204" pitchFamily="34" charset="0"/>
              </a:rPr>
              <a:t>Human Rights Council 	Committees </a:t>
            </a:r>
          </a:p>
          <a:p>
            <a:pPr marL="0" indent="0" algn="ctr">
              <a:buNone/>
            </a:pPr>
            <a:r>
              <a:rPr lang="en-GB" sz="3600" dirty="0" smtClean="0">
                <a:latin typeface="Arial" panose="020B0604020202020204" pitchFamily="34" charset="0"/>
                <a:cs typeface="Arial" panose="020B0604020202020204" pitchFamily="34" charset="0"/>
              </a:rPr>
              <a:t>Special Procedures		UN human rights treaties </a:t>
            </a:r>
          </a:p>
          <a:p>
            <a:pPr marL="0" indent="0" algn="ctr">
              <a:buNone/>
            </a:pPr>
            <a:r>
              <a:rPr lang="en-GB" sz="3600" dirty="0" smtClean="0">
                <a:latin typeface="Arial" panose="020B0604020202020204" pitchFamily="34" charset="0"/>
                <a:cs typeface="Arial" panose="020B0604020202020204" pitchFamily="34" charset="0"/>
              </a:rPr>
              <a:t>Thematic Mandate		periodic review </a:t>
            </a:r>
          </a:p>
          <a:p>
            <a:pPr marL="0" indent="0" algn="ctr">
              <a:buNone/>
            </a:pPr>
            <a:r>
              <a:rPr lang="en-GB" sz="3600" dirty="0" smtClean="0">
                <a:latin typeface="Arial" panose="020B0604020202020204" pitchFamily="34" charset="0"/>
                <a:cs typeface="Arial" panose="020B0604020202020204" pitchFamily="34" charset="0"/>
              </a:rPr>
              <a:t>Country Mandate 		country report </a:t>
            </a:r>
            <a:endParaRPr lang="en-US" sz="3600" dirty="0">
              <a:latin typeface="Arial" panose="020B0604020202020204" pitchFamily="34" charset="0"/>
              <a:cs typeface="Arial" panose="020B0604020202020204" pitchFamily="34" charset="0"/>
            </a:endParaRPr>
          </a:p>
        </p:txBody>
      </p:sp>
      <p:sp>
        <p:nvSpPr>
          <p:cNvPr id="5" name="Down Arrow 4"/>
          <p:cNvSpPr/>
          <p:nvPr/>
        </p:nvSpPr>
        <p:spPr>
          <a:xfrm>
            <a:off x="3771900" y="1743075"/>
            <a:ext cx="1214438" cy="152876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Down Arrow 5"/>
          <p:cNvSpPr/>
          <p:nvPr/>
        </p:nvSpPr>
        <p:spPr>
          <a:xfrm>
            <a:off x="7072313" y="1743074"/>
            <a:ext cx="1214438" cy="152876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6548352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06413"/>
          </a:xfrm>
        </p:spPr>
        <p:txBody>
          <a:bodyPr>
            <a:normAutofit/>
          </a:bodyPr>
          <a:lstStyle/>
          <a:p>
            <a:pPr algn="r"/>
            <a:r>
              <a:rPr lang="en-US" sz="1800" b="1" cap="all" dirty="0" smtClean="0"/>
              <a:t>Foreign policy and national security of Kazakhstan - lecture 6</a:t>
            </a:r>
            <a:endParaRPr lang="en-US" sz="1800" b="1" cap="all" dirty="0"/>
          </a:p>
        </p:txBody>
      </p:sp>
      <p:sp>
        <p:nvSpPr>
          <p:cNvPr id="3" name="Content Placeholder 2"/>
          <p:cNvSpPr>
            <a:spLocks noGrp="1"/>
          </p:cNvSpPr>
          <p:nvPr>
            <p:ph idx="1"/>
          </p:nvPr>
        </p:nvSpPr>
        <p:spPr>
          <a:xfrm>
            <a:off x="471487" y="1000124"/>
            <a:ext cx="11215687" cy="5529263"/>
          </a:xfrm>
        </p:spPr>
        <p:txBody>
          <a:bodyPr>
            <a:normAutofit/>
          </a:bodyPr>
          <a:lstStyle/>
          <a:p>
            <a:pPr marL="0" indent="0">
              <a:buNone/>
            </a:pPr>
            <a:r>
              <a:rPr lang="en-US" dirty="0" smtClean="0"/>
              <a:t>The United Nations Human Rights Council (UNHRC) - United Nations body with 47 members (states) elected for three-year terms on a regional group basis with headquarters of UNHRC is in Geneva, Switzerland.</a:t>
            </a:r>
          </a:p>
          <a:p>
            <a:pPr marL="0" indent="0">
              <a:buNone/>
            </a:pPr>
            <a:endParaRPr lang="en-GB" dirty="0"/>
          </a:p>
          <a:p>
            <a:pPr marL="0" indent="0">
              <a:buNone/>
            </a:pPr>
            <a:r>
              <a:rPr lang="en-US" dirty="0" smtClean="0"/>
              <a:t>UNHRC "Special procedures“ is the mechanisms of the Human Rights Council to gather expert observations and advice on human rights issues in all parts of the world with either thematic mandates or country mandates exercised by "special rapporteurs" or "independent experts"). There are 44 thematic and 12 country mandates.</a:t>
            </a:r>
            <a:endParaRPr lang="en-US" dirty="0"/>
          </a:p>
        </p:txBody>
      </p:sp>
    </p:spTree>
    <p:extLst>
      <p:ext uri="{BB962C8B-B14F-4D97-AF65-F5344CB8AC3E}">
        <p14:creationId xmlns:p14="http://schemas.microsoft.com/office/powerpoint/2010/main" val="24164730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06413"/>
          </a:xfrm>
        </p:spPr>
        <p:txBody>
          <a:bodyPr>
            <a:normAutofit/>
          </a:bodyPr>
          <a:lstStyle/>
          <a:p>
            <a:pPr algn="r"/>
            <a:r>
              <a:rPr lang="en-US" sz="1800" b="1" cap="all" dirty="0" smtClean="0"/>
              <a:t>Foreign policy and national security of Kazakhstan - lecture 6</a:t>
            </a:r>
            <a:endParaRPr lang="en-US" sz="1800" b="1" cap="all" dirty="0"/>
          </a:p>
        </p:txBody>
      </p:sp>
      <p:sp>
        <p:nvSpPr>
          <p:cNvPr id="3" name="Content Placeholder 2"/>
          <p:cNvSpPr>
            <a:spLocks noGrp="1"/>
          </p:cNvSpPr>
          <p:nvPr>
            <p:ph idx="1"/>
          </p:nvPr>
        </p:nvSpPr>
        <p:spPr>
          <a:xfrm>
            <a:off x="471487" y="1000124"/>
            <a:ext cx="11215687" cy="5529263"/>
          </a:xfrm>
        </p:spPr>
        <p:txBody>
          <a:bodyPr>
            <a:normAutofit fontScale="77500" lnSpcReduction="20000"/>
          </a:bodyPr>
          <a:lstStyle/>
          <a:p>
            <a:pPr marL="0" indent="0">
              <a:buNone/>
            </a:pPr>
            <a:r>
              <a:rPr lang="en-GB" b="1" dirty="0" smtClean="0"/>
              <a:t>GLOBAL HUMAN RIGHTS INSTRUMENTS</a:t>
            </a:r>
          </a:p>
          <a:p>
            <a:r>
              <a:rPr lang="en-US" b="1" dirty="0" smtClean="0"/>
              <a:t>Convention on the Elimination of All Forms of Racial Discrimination (ICERD, 21 December 1965)</a:t>
            </a:r>
          </a:p>
          <a:p>
            <a:r>
              <a:rPr lang="en-US" b="1" dirty="0" smtClean="0"/>
              <a:t>International Covenant on Civil and Political Rights (ICCPR, 16 December 1966)</a:t>
            </a:r>
          </a:p>
          <a:p>
            <a:r>
              <a:rPr lang="en-US" b="1" dirty="0" smtClean="0"/>
              <a:t>International Covenant on Economic, Social, and Cultural Rights (ICESCR, 16 December 1966)</a:t>
            </a:r>
          </a:p>
          <a:p>
            <a:r>
              <a:rPr lang="en-US" b="1" dirty="0" smtClean="0"/>
              <a:t>Convention on the Elimination of All Forms of Discrimination Against Women (CEDAW, 18 December 1979)</a:t>
            </a:r>
          </a:p>
          <a:p>
            <a:r>
              <a:rPr lang="en-US" b="1" dirty="0" smtClean="0"/>
              <a:t>Inaugural HURIDOCS Assembly (HURIDOCS, 24 July 1982)</a:t>
            </a:r>
          </a:p>
          <a:p>
            <a:r>
              <a:rPr lang="en-US" b="1" dirty="0" smtClean="0"/>
              <a:t>SOS-Torture Convention (OMCT, 14 April 1983)</a:t>
            </a:r>
          </a:p>
          <a:p>
            <a:r>
              <a:rPr lang="en-US" b="1" dirty="0" smtClean="0"/>
              <a:t>Convention against Torture and Other Cruel, Inhuman or Degrading Treatment or Punishment (CAT, 10 December 1984)</a:t>
            </a:r>
          </a:p>
          <a:p>
            <a:r>
              <a:rPr lang="en-US" b="1" dirty="0" smtClean="0"/>
              <a:t>Convention on the Rights of the Child (CRC, 20 November 1989)</a:t>
            </a:r>
          </a:p>
          <a:p>
            <a:r>
              <a:rPr lang="en-US" b="1" dirty="0" smtClean="0"/>
              <a:t>International Convention on the Protection of the Rights of All Migrant Workers and Members of Their Families (ICMW, 18 December 1990)</a:t>
            </a:r>
          </a:p>
          <a:p>
            <a:r>
              <a:rPr lang="en-US" b="1" dirty="0" smtClean="0"/>
              <a:t>International Convention for the Protection of All Persons from Enforced Disappearance (CPED, 20 December 2006)</a:t>
            </a:r>
          </a:p>
          <a:p>
            <a:r>
              <a:rPr lang="en-US" b="1" dirty="0" smtClean="0"/>
              <a:t>Convention on the Rights of Persons with Disabilities (CRPD, 13 December 2006)</a:t>
            </a:r>
          </a:p>
          <a:p>
            <a:pPr marL="0" indent="0">
              <a:buNone/>
            </a:pPr>
            <a:endParaRPr lang="en-US" dirty="0"/>
          </a:p>
        </p:txBody>
      </p:sp>
    </p:spTree>
    <p:extLst>
      <p:ext uri="{BB962C8B-B14F-4D97-AF65-F5344CB8AC3E}">
        <p14:creationId xmlns:p14="http://schemas.microsoft.com/office/powerpoint/2010/main" val="40861718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06413"/>
          </a:xfrm>
        </p:spPr>
        <p:txBody>
          <a:bodyPr>
            <a:normAutofit/>
          </a:bodyPr>
          <a:lstStyle/>
          <a:p>
            <a:pPr algn="r"/>
            <a:r>
              <a:rPr lang="en-US" sz="1800" b="1" cap="all" dirty="0" smtClean="0"/>
              <a:t>Foreign policy and national security of Kazakhstan - lecture 6</a:t>
            </a:r>
            <a:endParaRPr lang="en-US" sz="1800" b="1" cap="all" dirty="0"/>
          </a:p>
        </p:txBody>
      </p:sp>
      <p:sp>
        <p:nvSpPr>
          <p:cNvPr id="3" name="Content Placeholder 2"/>
          <p:cNvSpPr>
            <a:spLocks noGrp="1"/>
          </p:cNvSpPr>
          <p:nvPr>
            <p:ph idx="1"/>
          </p:nvPr>
        </p:nvSpPr>
        <p:spPr>
          <a:xfrm>
            <a:off x="471487" y="1000124"/>
            <a:ext cx="11215687" cy="5529263"/>
          </a:xfrm>
        </p:spPr>
        <p:txBody>
          <a:bodyPr>
            <a:normAutofit fontScale="92500"/>
          </a:bodyPr>
          <a:lstStyle/>
          <a:p>
            <a:pPr marL="0" indent="0">
              <a:buNone/>
            </a:pPr>
            <a:r>
              <a:rPr lang="en-US" b="1" cap="all" dirty="0"/>
              <a:t>In 2017- 2018, Kazakhstan participated in the UN SC as a </a:t>
            </a:r>
            <a:r>
              <a:rPr lang="en-US" b="1" cap="all" dirty="0" smtClean="0"/>
              <a:t>non-permanent </a:t>
            </a:r>
            <a:r>
              <a:rPr lang="en-US" b="1" cap="all" dirty="0"/>
              <a:t>member </a:t>
            </a:r>
            <a:endParaRPr lang="ru-RU" b="1" cap="all" dirty="0" smtClean="0"/>
          </a:p>
          <a:p>
            <a:pPr marL="0" indent="0">
              <a:buNone/>
            </a:pPr>
            <a:r>
              <a:rPr lang="en-US" dirty="0" smtClean="0"/>
              <a:t>Kazakhstan’s </a:t>
            </a:r>
            <a:r>
              <a:rPr lang="en-US" dirty="0"/>
              <a:t>priorities in the UN Security Council: </a:t>
            </a:r>
          </a:p>
          <a:p>
            <a:r>
              <a:rPr lang="en-US" dirty="0" smtClean="0"/>
              <a:t>contributing </a:t>
            </a:r>
            <a:r>
              <a:rPr lang="en-US" dirty="0"/>
              <a:t>into building a nuclear-free </a:t>
            </a:r>
            <a:r>
              <a:rPr lang="en-US" dirty="0" smtClean="0"/>
              <a:t>and non proliferation of nuclear </a:t>
            </a:r>
            <a:r>
              <a:rPr lang="en-US" dirty="0"/>
              <a:t>weapons, </a:t>
            </a:r>
          </a:p>
          <a:p>
            <a:r>
              <a:rPr lang="en-US" dirty="0" smtClean="0"/>
              <a:t>contributing </a:t>
            </a:r>
            <a:r>
              <a:rPr lang="en-US" dirty="0"/>
              <a:t>into prevention and complete elimination of the threat of </a:t>
            </a:r>
            <a:r>
              <a:rPr lang="en-US" dirty="0" smtClean="0"/>
              <a:t>world</a:t>
            </a:r>
            <a:r>
              <a:rPr lang="en-GB" dirty="0"/>
              <a:t> </a:t>
            </a:r>
            <a:r>
              <a:rPr lang="en-US" dirty="0" smtClean="0"/>
              <a:t>war </a:t>
            </a:r>
            <a:r>
              <a:rPr lang="en-US" dirty="0"/>
              <a:t>by reducing military confrontation on the global and regional scales;</a:t>
            </a:r>
          </a:p>
          <a:p>
            <a:r>
              <a:rPr lang="en-US" dirty="0"/>
              <a:t>contributing into making Central Asia a model regional zone of peace, security, cooperation and development, </a:t>
            </a:r>
          </a:p>
          <a:p>
            <a:r>
              <a:rPr lang="en-US" dirty="0"/>
              <a:t>contributing into combating international terrorism and violent extremism, contributing into the reconciliation efforts and peace restoration in </a:t>
            </a:r>
            <a:r>
              <a:rPr lang="en-US" dirty="0" smtClean="0"/>
              <a:t>Africa,</a:t>
            </a:r>
            <a:endParaRPr lang="en-US" dirty="0"/>
          </a:p>
          <a:p>
            <a:r>
              <a:rPr lang="en-US" dirty="0"/>
              <a:t>contributing into promoting the idea of inseparability between peace, security and </a:t>
            </a:r>
            <a:r>
              <a:rPr lang="en-US" dirty="0" smtClean="0"/>
              <a:t>development</a:t>
            </a:r>
            <a:r>
              <a:rPr lang="ru-RU" dirty="0"/>
              <a:t>.</a:t>
            </a:r>
            <a:endParaRPr lang="en-US" dirty="0"/>
          </a:p>
          <a:p>
            <a:pPr marL="0" indent="0">
              <a:buNone/>
            </a:pPr>
            <a:endParaRPr lang="en-US" dirty="0"/>
          </a:p>
        </p:txBody>
      </p:sp>
    </p:spTree>
    <p:extLst>
      <p:ext uri="{BB962C8B-B14F-4D97-AF65-F5344CB8AC3E}">
        <p14:creationId xmlns:p14="http://schemas.microsoft.com/office/powerpoint/2010/main" val="1866853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06413"/>
          </a:xfrm>
        </p:spPr>
        <p:txBody>
          <a:bodyPr>
            <a:normAutofit/>
          </a:bodyPr>
          <a:lstStyle/>
          <a:p>
            <a:pPr algn="r"/>
            <a:r>
              <a:rPr lang="en-US" sz="1800" b="1" cap="all" dirty="0" smtClean="0"/>
              <a:t>Foreign policy and national security of Kazakhstan - lecture 6</a:t>
            </a:r>
            <a:endParaRPr lang="en-US" sz="1800" b="1" cap="all" dirty="0"/>
          </a:p>
        </p:txBody>
      </p:sp>
      <p:sp>
        <p:nvSpPr>
          <p:cNvPr id="3" name="Content Placeholder 2"/>
          <p:cNvSpPr>
            <a:spLocks noGrp="1"/>
          </p:cNvSpPr>
          <p:nvPr>
            <p:ph idx="1"/>
          </p:nvPr>
        </p:nvSpPr>
        <p:spPr>
          <a:xfrm>
            <a:off x="471487" y="1000124"/>
            <a:ext cx="11215687" cy="5529263"/>
          </a:xfrm>
        </p:spPr>
        <p:txBody>
          <a:bodyPr>
            <a:normAutofit/>
          </a:bodyPr>
          <a:lstStyle/>
          <a:p>
            <a:pPr marL="0" indent="0" algn="ctr">
              <a:buNone/>
            </a:pPr>
            <a:r>
              <a:rPr lang="en-US" b="1" cap="all" dirty="0" smtClean="0"/>
              <a:t>nuclear </a:t>
            </a:r>
            <a:r>
              <a:rPr lang="en-US" b="1" cap="all" dirty="0"/>
              <a:t>disarmament and </a:t>
            </a:r>
            <a:r>
              <a:rPr lang="en-US" b="1" cap="all" dirty="0" smtClean="0"/>
              <a:t>non-proliferation </a:t>
            </a:r>
            <a:r>
              <a:rPr lang="en-US" b="1" cap="all" dirty="0"/>
              <a:t>of nuclear </a:t>
            </a:r>
            <a:r>
              <a:rPr lang="en-US" b="1" cap="all" dirty="0" smtClean="0"/>
              <a:t>weapons</a:t>
            </a:r>
            <a:endParaRPr lang="en-US" b="1" cap="all" dirty="0"/>
          </a:p>
          <a:p>
            <a:pPr marL="0" indent="0">
              <a:buNone/>
            </a:pPr>
            <a:endParaRPr lang="en-US" dirty="0" smtClean="0"/>
          </a:p>
          <a:p>
            <a:pPr marL="0" indent="0">
              <a:buNone/>
            </a:pPr>
            <a:r>
              <a:rPr lang="en-US" dirty="0" smtClean="0"/>
              <a:t>The </a:t>
            </a:r>
            <a:r>
              <a:rPr lang="en-US" dirty="0"/>
              <a:t>64th </a:t>
            </a:r>
            <a:r>
              <a:rPr lang="en-US" dirty="0" smtClean="0"/>
              <a:t>UN </a:t>
            </a:r>
            <a:r>
              <a:rPr lang="en-US" dirty="0"/>
              <a:t>General Assembly </a:t>
            </a:r>
            <a:r>
              <a:rPr lang="en-US" dirty="0" smtClean="0"/>
              <a:t>declared </a:t>
            </a:r>
            <a:r>
              <a:rPr lang="en-US" dirty="0"/>
              <a:t>August 29, the day of the closure of the Semipalatinsk test site, </a:t>
            </a:r>
            <a:r>
              <a:rPr lang="en-US" dirty="0" smtClean="0"/>
              <a:t>the </a:t>
            </a:r>
            <a:r>
              <a:rPr lang="en-US" dirty="0"/>
              <a:t>International Day against Nuclear Tests.</a:t>
            </a:r>
          </a:p>
          <a:p>
            <a:pPr marL="0" indent="0">
              <a:buNone/>
            </a:pPr>
            <a:endParaRPr lang="en-US" dirty="0"/>
          </a:p>
          <a:p>
            <a:pPr marL="0" indent="0">
              <a:buNone/>
            </a:pPr>
            <a:r>
              <a:rPr lang="en-US" dirty="0" smtClean="0"/>
              <a:t>March </a:t>
            </a:r>
            <a:r>
              <a:rPr lang="en-US" dirty="0"/>
              <a:t>2009 of the Treaty on </a:t>
            </a:r>
            <a:r>
              <a:rPr lang="en-US" dirty="0" smtClean="0"/>
              <a:t>a </a:t>
            </a:r>
            <a:r>
              <a:rPr lang="en-US" dirty="0"/>
              <a:t>Nuclear Weapon Free Zone in Central </a:t>
            </a:r>
            <a:r>
              <a:rPr lang="en-US" dirty="0" smtClean="0"/>
              <a:t>Asia, initiated by Kazakhstan.</a:t>
            </a:r>
            <a:endParaRPr lang="en-US" dirty="0"/>
          </a:p>
          <a:p>
            <a:pPr marL="0" indent="0">
              <a:buNone/>
            </a:pPr>
            <a:endParaRPr lang="en-US" dirty="0"/>
          </a:p>
          <a:p>
            <a:pPr marL="0" indent="0">
              <a:buNone/>
            </a:pPr>
            <a:r>
              <a:rPr lang="en-US" dirty="0" smtClean="0"/>
              <a:t>September </a:t>
            </a:r>
            <a:r>
              <a:rPr lang="en-US" dirty="0"/>
              <a:t>2012 Astana </a:t>
            </a:r>
            <a:r>
              <a:rPr lang="en-US" dirty="0" smtClean="0"/>
              <a:t>hosted a </a:t>
            </a:r>
            <a:r>
              <a:rPr lang="en-US" dirty="0"/>
              <a:t>regional seminar of the UN Security Council </a:t>
            </a:r>
            <a:r>
              <a:rPr lang="en-US" dirty="0" smtClean="0"/>
              <a:t>Committee.</a:t>
            </a:r>
            <a:endParaRPr lang="en-US" dirty="0"/>
          </a:p>
        </p:txBody>
      </p:sp>
    </p:spTree>
    <p:extLst>
      <p:ext uri="{BB962C8B-B14F-4D97-AF65-F5344CB8AC3E}">
        <p14:creationId xmlns:p14="http://schemas.microsoft.com/office/powerpoint/2010/main" val="16993478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06413"/>
          </a:xfrm>
        </p:spPr>
        <p:txBody>
          <a:bodyPr>
            <a:normAutofit/>
          </a:bodyPr>
          <a:lstStyle/>
          <a:p>
            <a:pPr algn="r"/>
            <a:r>
              <a:rPr lang="en-US" sz="1800" b="1" cap="all" dirty="0" smtClean="0"/>
              <a:t>Foreign policy and national security of Kazakhstan - lecture 6</a:t>
            </a:r>
            <a:endParaRPr lang="en-US" sz="1800" b="1" cap="all" dirty="0"/>
          </a:p>
        </p:txBody>
      </p:sp>
      <p:sp>
        <p:nvSpPr>
          <p:cNvPr id="3" name="Content Placeholder 2"/>
          <p:cNvSpPr>
            <a:spLocks noGrp="1"/>
          </p:cNvSpPr>
          <p:nvPr>
            <p:ph idx="1"/>
          </p:nvPr>
        </p:nvSpPr>
        <p:spPr>
          <a:xfrm>
            <a:off x="471487" y="1000124"/>
            <a:ext cx="11215687" cy="5529263"/>
          </a:xfrm>
        </p:spPr>
        <p:txBody>
          <a:bodyPr>
            <a:normAutofit lnSpcReduction="10000"/>
          </a:bodyPr>
          <a:lstStyle/>
          <a:p>
            <a:pPr marL="0" indent="0" algn="ctr">
              <a:buNone/>
            </a:pPr>
            <a:r>
              <a:rPr lang="en-GB" b="1" cap="all" dirty="0" smtClean="0"/>
              <a:t>Tolerance and cultural rapprochement </a:t>
            </a:r>
          </a:p>
          <a:p>
            <a:pPr marL="0" indent="0">
              <a:buNone/>
            </a:pPr>
            <a:r>
              <a:rPr lang="en-US" dirty="0"/>
              <a:t>Kazakhstan </a:t>
            </a:r>
            <a:r>
              <a:rPr lang="en-US" dirty="0" smtClean="0"/>
              <a:t>is </a:t>
            </a:r>
            <a:r>
              <a:rPr lang="en-US" dirty="0"/>
              <a:t>a </a:t>
            </a:r>
            <a:r>
              <a:rPr lang="en-US" dirty="0" smtClean="0"/>
              <a:t>active member </a:t>
            </a:r>
            <a:r>
              <a:rPr lang="en-US" dirty="0"/>
              <a:t>of the </a:t>
            </a:r>
            <a:r>
              <a:rPr lang="en-US" dirty="0" smtClean="0"/>
              <a:t>Alliance </a:t>
            </a:r>
            <a:r>
              <a:rPr lang="en-US" dirty="0"/>
              <a:t>of Civilizations, created under the auspices of the UN, </a:t>
            </a:r>
            <a:r>
              <a:rPr lang="en-US" dirty="0" smtClean="0"/>
              <a:t>of </a:t>
            </a:r>
            <a:r>
              <a:rPr lang="en-US" dirty="0"/>
              <a:t>more than 80 countries and international organizations.</a:t>
            </a:r>
          </a:p>
          <a:p>
            <a:pPr marL="0" indent="0">
              <a:buNone/>
            </a:pPr>
            <a:endParaRPr lang="en-GB" dirty="0" smtClean="0"/>
          </a:p>
          <a:p>
            <a:pPr marL="0" indent="0" algn="ctr">
              <a:buNone/>
            </a:pPr>
            <a:r>
              <a:rPr lang="en-GB" b="1" cap="all" dirty="0" smtClean="0"/>
              <a:t>Counter Terrorism and peacekeeping </a:t>
            </a:r>
          </a:p>
          <a:p>
            <a:pPr marL="0" indent="0">
              <a:buNone/>
            </a:pPr>
            <a:r>
              <a:rPr lang="en-US" dirty="0" smtClean="0"/>
              <a:t>Kazakhstan is a party to all </a:t>
            </a:r>
            <a:r>
              <a:rPr lang="en-US" dirty="0"/>
              <a:t>international universal conventions on combating terrorism, fulfilling its obligations </a:t>
            </a:r>
            <a:r>
              <a:rPr lang="en-US" dirty="0" smtClean="0"/>
              <a:t>thereof, it closely </a:t>
            </a:r>
            <a:r>
              <a:rPr lang="en-US" dirty="0"/>
              <a:t>cooperates with the antiterrorist committees of the Security </a:t>
            </a:r>
            <a:r>
              <a:rPr lang="en-US" dirty="0" smtClean="0"/>
              <a:t>Council. </a:t>
            </a:r>
            <a:endParaRPr lang="en-US" dirty="0"/>
          </a:p>
          <a:p>
            <a:pPr marL="0" indent="0">
              <a:buNone/>
            </a:pPr>
            <a:r>
              <a:rPr lang="en-US" dirty="0"/>
              <a:t>Kazakhstan fully supports the peacekeeping and UN </a:t>
            </a:r>
            <a:r>
              <a:rPr lang="en-US" dirty="0" smtClean="0"/>
              <a:t>efforts: </a:t>
            </a:r>
            <a:r>
              <a:rPr lang="en-US" dirty="0" err="1" smtClean="0"/>
              <a:t>Kazbat</a:t>
            </a:r>
            <a:r>
              <a:rPr lang="en-US" dirty="0" smtClean="0"/>
              <a:t> and </a:t>
            </a:r>
            <a:r>
              <a:rPr lang="en-US" dirty="0" err="1" smtClean="0"/>
              <a:t>Kazbrig</a:t>
            </a:r>
            <a:r>
              <a:rPr lang="en-US" dirty="0" smtClean="0"/>
              <a:t>.</a:t>
            </a:r>
            <a:endParaRPr lang="en-US" dirty="0"/>
          </a:p>
          <a:p>
            <a:pPr marL="0" indent="0">
              <a:buNone/>
            </a:pPr>
            <a:r>
              <a:rPr lang="en-US" dirty="0" smtClean="0"/>
              <a:t>2014 – Kazakhstan’s military </a:t>
            </a:r>
            <a:r>
              <a:rPr lang="en-US" dirty="0"/>
              <a:t>observers to the UN mission in Western Sahara and Cote d'Ivoire </a:t>
            </a:r>
            <a:r>
              <a:rPr lang="en-US" dirty="0" smtClean="0"/>
              <a:t>began.</a:t>
            </a:r>
            <a:endParaRPr lang="en-US" dirty="0"/>
          </a:p>
        </p:txBody>
      </p:sp>
    </p:spTree>
    <p:extLst>
      <p:ext uri="{BB962C8B-B14F-4D97-AF65-F5344CB8AC3E}">
        <p14:creationId xmlns:p14="http://schemas.microsoft.com/office/powerpoint/2010/main" val="22958300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06413"/>
          </a:xfrm>
        </p:spPr>
        <p:txBody>
          <a:bodyPr>
            <a:normAutofit/>
          </a:bodyPr>
          <a:lstStyle/>
          <a:p>
            <a:pPr algn="r"/>
            <a:r>
              <a:rPr lang="en-US" sz="1800" b="1" cap="all" dirty="0" smtClean="0"/>
              <a:t>Foreign policy and national security of Kazakhstan - lecture 6</a:t>
            </a:r>
            <a:endParaRPr lang="en-US" sz="1800" b="1" cap="all" dirty="0"/>
          </a:p>
        </p:txBody>
      </p:sp>
      <p:sp>
        <p:nvSpPr>
          <p:cNvPr id="3" name="Content Placeholder 2"/>
          <p:cNvSpPr>
            <a:spLocks noGrp="1"/>
          </p:cNvSpPr>
          <p:nvPr>
            <p:ph idx="1"/>
          </p:nvPr>
        </p:nvSpPr>
        <p:spPr>
          <a:xfrm>
            <a:off x="471487" y="1000124"/>
            <a:ext cx="11215687" cy="5529263"/>
          </a:xfrm>
        </p:spPr>
        <p:txBody>
          <a:bodyPr>
            <a:noAutofit/>
          </a:bodyPr>
          <a:lstStyle/>
          <a:p>
            <a:pPr marL="0" indent="0">
              <a:buNone/>
            </a:pPr>
            <a:r>
              <a:rPr lang="en-GB" sz="3600" b="1" u="sng" dirty="0" smtClean="0"/>
              <a:t>Cooperation of the UN and Kazakhstan </a:t>
            </a:r>
          </a:p>
          <a:p>
            <a:pPr marL="0" indent="0">
              <a:buNone/>
            </a:pPr>
            <a:r>
              <a:rPr lang="en-US" sz="3600" dirty="0"/>
              <a:t>The UN assisted Kazakhstan in developing a range of </a:t>
            </a:r>
            <a:r>
              <a:rPr lang="en-US" sz="3600" dirty="0" smtClean="0"/>
              <a:t>strategic programs </a:t>
            </a:r>
            <a:r>
              <a:rPr lang="en-US" sz="3600" dirty="0"/>
              <a:t>and </a:t>
            </a:r>
            <a:r>
              <a:rPr lang="en-US" sz="3600" dirty="0" smtClean="0"/>
              <a:t>legal acts </a:t>
            </a:r>
            <a:r>
              <a:rPr lang="en-US" sz="3600" dirty="0"/>
              <a:t>related to social issues, </a:t>
            </a:r>
            <a:r>
              <a:rPr lang="en-US" sz="3600" dirty="0" smtClean="0"/>
              <a:t>environmental </a:t>
            </a:r>
            <a:r>
              <a:rPr lang="en-US" sz="3600" dirty="0"/>
              <a:t>and health management system, </a:t>
            </a:r>
            <a:r>
              <a:rPr lang="en-US" sz="3600" dirty="0" smtClean="0"/>
              <a:t>macro economy.</a:t>
            </a:r>
            <a:endParaRPr lang="en-US" sz="3600" dirty="0"/>
          </a:p>
          <a:p>
            <a:pPr marL="0" indent="0">
              <a:buNone/>
            </a:pPr>
            <a:r>
              <a:rPr lang="en-US" sz="3600" dirty="0" smtClean="0"/>
              <a:t>The </a:t>
            </a:r>
            <a:r>
              <a:rPr lang="en-US" sz="3600" dirty="0"/>
              <a:t>Framework Program (</a:t>
            </a:r>
            <a:r>
              <a:rPr lang="en-US" sz="3600" dirty="0" smtClean="0"/>
              <a:t>2015);</a:t>
            </a:r>
            <a:endParaRPr lang="en-US" sz="3600" dirty="0"/>
          </a:p>
          <a:p>
            <a:pPr marL="0" indent="0">
              <a:buNone/>
            </a:pPr>
            <a:r>
              <a:rPr lang="en-US" sz="3600" dirty="0" smtClean="0"/>
              <a:t>The Partnerships </a:t>
            </a:r>
            <a:r>
              <a:rPr lang="en-US" sz="3600" dirty="0"/>
              <a:t>between Kazakhstan and the UN for </a:t>
            </a:r>
            <a:r>
              <a:rPr lang="en-US" sz="3600" dirty="0" smtClean="0"/>
              <a:t>2016-2020;</a:t>
            </a:r>
            <a:endParaRPr lang="en-US" sz="3600" dirty="0"/>
          </a:p>
          <a:p>
            <a:pPr marL="0" indent="0">
              <a:buNone/>
            </a:pPr>
            <a:r>
              <a:rPr lang="en-US" sz="3600" dirty="0" smtClean="0"/>
              <a:t>The UNDP </a:t>
            </a:r>
            <a:r>
              <a:rPr lang="en-US" sz="3600" dirty="0"/>
              <a:t>Concept of sustainable development </a:t>
            </a:r>
            <a:r>
              <a:rPr lang="en-US" sz="3600" dirty="0" smtClean="0"/>
              <a:t>for Kazakhstan </a:t>
            </a:r>
            <a:r>
              <a:rPr lang="en-US" sz="3600" dirty="0"/>
              <a:t>until </a:t>
            </a:r>
            <a:r>
              <a:rPr lang="en-US" sz="3600" dirty="0" smtClean="0"/>
              <a:t>2024.</a:t>
            </a:r>
            <a:endParaRPr lang="en-US" sz="3600" dirty="0"/>
          </a:p>
        </p:txBody>
      </p:sp>
    </p:spTree>
    <p:extLst>
      <p:ext uri="{BB962C8B-B14F-4D97-AF65-F5344CB8AC3E}">
        <p14:creationId xmlns:p14="http://schemas.microsoft.com/office/powerpoint/2010/main" val="29244803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06413"/>
          </a:xfrm>
        </p:spPr>
        <p:txBody>
          <a:bodyPr>
            <a:normAutofit/>
          </a:bodyPr>
          <a:lstStyle/>
          <a:p>
            <a:pPr algn="r"/>
            <a:r>
              <a:rPr lang="en-US" sz="1800" b="1" cap="all" dirty="0" smtClean="0"/>
              <a:t>Foreign policy and national security of Kazakhstan - lecture 6</a:t>
            </a:r>
            <a:endParaRPr lang="en-US" sz="1800" b="1" cap="all" dirty="0"/>
          </a:p>
        </p:txBody>
      </p:sp>
      <p:sp>
        <p:nvSpPr>
          <p:cNvPr id="3" name="Content Placeholder 2"/>
          <p:cNvSpPr>
            <a:spLocks noGrp="1"/>
          </p:cNvSpPr>
          <p:nvPr>
            <p:ph idx="1"/>
          </p:nvPr>
        </p:nvSpPr>
        <p:spPr>
          <a:xfrm>
            <a:off x="471487" y="1000124"/>
            <a:ext cx="11215687" cy="5529263"/>
          </a:xfrm>
        </p:spPr>
        <p:txBody>
          <a:bodyPr>
            <a:normAutofit fontScale="70000" lnSpcReduction="20000"/>
          </a:bodyPr>
          <a:lstStyle/>
          <a:p>
            <a:pPr marL="0" indent="0" algn="ctr">
              <a:buNone/>
            </a:pPr>
            <a:r>
              <a:rPr lang="en-GB" b="1" cap="all" dirty="0"/>
              <a:t>UN Agencies </a:t>
            </a:r>
            <a:r>
              <a:rPr lang="en-GB" b="1" cap="all" dirty="0" smtClean="0"/>
              <a:t>in Kazakhstan </a:t>
            </a:r>
          </a:p>
          <a:p>
            <a:pPr marL="0" indent="0">
              <a:buNone/>
            </a:pPr>
            <a:r>
              <a:rPr lang="en-US" dirty="0" smtClean="0"/>
              <a:t>15 </a:t>
            </a:r>
            <a:r>
              <a:rPr lang="en-US" dirty="0"/>
              <a:t>UN offices in Kazakhstan</a:t>
            </a:r>
            <a:r>
              <a:rPr lang="en-US" dirty="0" smtClean="0"/>
              <a:t>:</a:t>
            </a:r>
            <a:endParaRPr lang="en-US" dirty="0"/>
          </a:p>
          <a:p>
            <a:pPr marL="0" indent="0">
              <a:buNone/>
            </a:pPr>
            <a:r>
              <a:rPr lang="en-US" dirty="0"/>
              <a:t>UNDP (United Nations Development Program)</a:t>
            </a:r>
          </a:p>
          <a:p>
            <a:pPr marL="0" indent="0">
              <a:buNone/>
            </a:pPr>
            <a:r>
              <a:rPr lang="en-US" dirty="0"/>
              <a:t>UNICEF (United Nations Children's Fund)</a:t>
            </a:r>
          </a:p>
          <a:p>
            <a:pPr marL="0" indent="0">
              <a:buNone/>
            </a:pPr>
            <a:r>
              <a:rPr lang="en-US" dirty="0"/>
              <a:t>UNIFOP (United Nations Population Fund)</a:t>
            </a:r>
          </a:p>
          <a:p>
            <a:pPr marL="0" indent="0">
              <a:buNone/>
            </a:pPr>
            <a:r>
              <a:rPr lang="en-US" dirty="0"/>
              <a:t>UNESCO (United Nations Educational, Scientific and Cultural Organization)</a:t>
            </a:r>
          </a:p>
          <a:p>
            <a:pPr marL="0" indent="0">
              <a:buNone/>
            </a:pPr>
            <a:r>
              <a:rPr lang="en-US" dirty="0"/>
              <a:t>UNHCR (Office of the United Nations High Commissioner for Refugees)</a:t>
            </a:r>
          </a:p>
          <a:p>
            <a:pPr marL="0" indent="0">
              <a:buNone/>
            </a:pPr>
            <a:r>
              <a:rPr lang="en-US" dirty="0"/>
              <a:t>UNIFEM (United Nations Development Fund for Women)</a:t>
            </a:r>
          </a:p>
          <a:p>
            <a:pPr marL="0" indent="0">
              <a:buNone/>
            </a:pPr>
            <a:r>
              <a:rPr lang="en-US" dirty="0"/>
              <a:t>UN / AIDS (Joint UN Program on HIV / AIDS)</a:t>
            </a:r>
          </a:p>
          <a:p>
            <a:pPr marL="0" indent="0">
              <a:buNone/>
            </a:pPr>
            <a:r>
              <a:rPr lang="en-US" dirty="0"/>
              <a:t>UN OCHA (UN Office for the Coordination of Humanitarian Affairs)</a:t>
            </a:r>
          </a:p>
          <a:p>
            <a:pPr marL="0" indent="0">
              <a:buNone/>
            </a:pPr>
            <a:r>
              <a:rPr lang="en-US" dirty="0"/>
              <a:t>DPI (Office of the Department of Public Information)</a:t>
            </a:r>
          </a:p>
          <a:p>
            <a:pPr marL="0" indent="0">
              <a:buNone/>
            </a:pPr>
            <a:r>
              <a:rPr lang="en-US" dirty="0"/>
              <a:t>World health organization</a:t>
            </a:r>
          </a:p>
          <a:p>
            <a:pPr marL="0" indent="0">
              <a:buNone/>
            </a:pPr>
            <a:r>
              <a:rPr lang="en-US" dirty="0"/>
              <a:t>UNOD (United Nations Office on Drugs and Crime)</a:t>
            </a:r>
          </a:p>
          <a:p>
            <a:pPr marL="0" indent="0">
              <a:buNone/>
            </a:pPr>
            <a:r>
              <a:rPr lang="en-US" dirty="0"/>
              <a:t>UNV (UN Volunteers)</a:t>
            </a:r>
          </a:p>
          <a:p>
            <a:pPr marL="0" indent="0">
              <a:buNone/>
            </a:pPr>
            <a:r>
              <a:rPr lang="en-US" dirty="0" smtClean="0"/>
              <a:t>ILO (International Labor Organization)</a:t>
            </a:r>
            <a:endParaRPr lang="en-US" dirty="0"/>
          </a:p>
          <a:p>
            <a:pPr marL="0" indent="0">
              <a:buNone/>
            </a:pPr>
            <a:r>
              <a:rPr lang="en-US" dirty="0"/>
              <a:t>UNIDO (United Nations Industrial Development Organization)</a:t>
            </a:r>
            <a:endParaRPr lang="en-GB" dirty="0" smtClean="0"/>
          </a:p>
        </p:txBody>
      </p:sp>
    </p:spTree>
    <p:extLst>
      <p:ext uri="{BB962C8B-B14F-4D97-AF65-F5344CB8AC3E}">
        <p14:creationId xmlns:p14="http://schemas.microsoft.com/office/powerpoint/2010/main" val="372317699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06413"/>
          </a:xfrm>
        </p:spPr>
        <p:txBody>
          <a:bodyPr>
            <a:normAutofit/>
          </a:bodyPr>
          <a:lstStyle/>
          <a:p>
            <a:pPr algn="r"/>
            <a:r>
              <a:rPr lang="en-US" sz="1800" b="1" cap="all" dirty="0" smtClean="0"/>
              <a:t>Foreign policy and national security of Kazakhstan - lecture 6</a:t>
            </a:r>
            <a:endParaRPr lang="en-US" sz="1800" b="1" cap="all" dirty="0"/>
          </a:p>
        </p:txBody>
      </p:sp>
      <p:sp>
        <p:nvSpPr>
          <p:cNvPr id="3" name="Content Placeholder 2"/>
          <p:cNvSpPr>
            <a:spLocks noGrp="1"/>
          </p:cNvSpPr>
          <p:nvPr>
            <p:ph idx="1"/>
          </p:nvPr>
        </p:nvSpPr>
        <p:spPr>
          <a:xfrm>
            <a:off x="471487" y="1000124"/>
            <a:ext cx="11215687" cy="5529263"/>
          </a:xfrm>
        </p:spPr>
        <p:txBody>
          <a:bodyPr>
            <a:normAutofit/>
          </a:bodyPr>
          <a:lstStyle/>
          <a:p>
            <a:pPr marL="0" indent="0" algn="ctr">
              <a:buNone/>
            </a:pPr>
            <a:r>
              <a:rPr lang="en-GB" b="1" cap="all" dirty="0" smtClean="0"/>
              <a:t>Kazakhstan in the UN Agencies </a:t>
            </a:r>
            <a:endParaRPr lang="en-GB" dirty="0"/>
          </a:p>
          <a:p>
            <a:pPr marL="0" indent="0">
              <a:buNone/>
            </a:pPr>
            <a:r>
              <a:rPr lang="en-US" dirty="0" smtClean="0"/>
              <a:t>the </a:t>
            </a:r>
            <a:r>
              <a:rPr lang="en-US" dirty="0"/>
              <a:t>United Nations Children's Fund (</a:t>
            </a:r>
            <a:r>
              <a:rPr lang="en-US" dirty="0" smtClean="0"/>
              <a:t>UNICEF), </a:t>
            </a:r>
          </a:p>
          <a:p>
            <a:pPr marL="0" indent="0">
              <a:buNone/>
            </a:pPr>
            <a:r>
              <a:rPr lang="en-US" dirty="0" smtClean="0"/>
              <a:t>the </a:t>
            </a:r>
            <a:r>
              <a:rPr lang="en-US" dirty="0"/>
              <a:t>subregional office of the United Nations Population Fund (UNFPA), </a:t>
            </a:r>
            <a:endParaRPr lang="en-US" dirty="0" smtClean="0"/>
          </a:p>
          <a:p>
            <a:pPr marL="0" indent="0">
              <a:buNone/>
            </a:pPr>
            <a:r>
              <a:rPr lang="en-US" dirty="0" smtClean="0"/>
              <a:t>the </a:t>
            </a:r>
            <a:r>
              <a:rPr lang="en-US" dirty="0"/>
              <a:t>Regional Office of </a:t>
            </a:r>
            <a:r>
              <a:rPr lang="en-US" dirty="0" smtClean="0"/>
              <a:t>the </a:t>
            </a:r>
            <a:r>
              <a:rPr lang="en-US" dirty="0"/>
              <a:t>High Commissioner for Refugees (UNHCR), </a:t>
            </a:r>
            <a:endParaRPr lang="en-US" dirty="0" smtClean="0"/>
          </a:p>
          <a:p>
            <a:pPr marL="0" indent="0">
              <a:buNone/>
            </a:pPr>
            <a:r>
              <a:rPr lang="en-US" dirty="0"/>
              <a:t>t</a:t>
            </a:r>
            <a:r>
              <a:rPr lang="en-US" dirty="0" smtClean="0"/>
              <a:t>he UN </a:t>
            </a:r>
            <a:r>
              <a:rPr lang="en-US" dirty="0"/>
              <a:t>Women (UNIFEM), </a:t>
            </a:r>
            <a:endParaRPr lang="en-US" dirty="0" smtClean="0"/>
          </a:p>
          <a:p>
            <a:pPr marL="0" indent="0">
              <a:buNone/>
            </a:pPr>
            <a:r>
              <a:rPr lang="en-GB" dirty="0" smtClean="0"/>
              <a:t>the International Atomic Energy Agency (IAEA);</a:t>
            </a:r>
            <a:endParaRPr lang="en-US" dirty="0" smtClean="0"/>
          </a:p>
          <a:p>
            <a:pPr marL="0" indent="0">
              <a:buNone/>
            </a:pPr>
            <a:r>
              <a:rPr lang="en-US" dirty="0"/>
              <a:t>t</a:t>
            </a:r>
            <a:r>
              <a:rPr lang="en-US" dirty="0" smtClean="0"/>
              <a:t>he Regional Center </a:t>
            </a:r>
            <a:r>
              <a:rPr lang="en-US" dirty="0"/>
              <a:t>for Preventive Diplomacy for Central Asia (UNRCCA),</a:t>
            </a:r>
            <a:endParaRPr lang="en-US" dirty="0" smtClean="0"/>
          </a:p>
          <a:p>
            <a:pPr marL="0" indent="0">
              <a:buNone/>
            </a:pPr>
            <a:r>
              <a:rPr lang="en-US" dirty="0" smtClean="0"/>
              <a:t>the </a:t>
            </a:r>
            <a:r>
              <a:rPr lang="en-US" dirty="0"/>
              <a:t>Regional Office for the Coordination of Humanitarian Affairs (OCHA) </a:t>
            </a:r>
            <a:r>
              <a:rPr lang="en-US" dirty="0" smtClean="0"/>
              <a:t>for </a:t>
            </a:r>
            <a:r>
              <a:rPr lang="en-US" dirty="0"/>
              <a:t>the Caucasus and Central Asia, </a:t>
            </a:r>
            <a:endParaRPr lang="en-US" dirty="0" smtClean="0"/>
          </a:p>
          <a:p>
            <a:pPr marL="0" indent="0">
              <a:buNone/>
            </a:pPr>
            <a:r>
              <a:rPr lang="en-US" dirty="0"/>
              <a:t>t</a:t>
            </a:r>
            <a:r>
              <a:rPr lang="en-US" dirty="0" smtClean="0"/>
              <a:t>he Office </a:t>
            </a:r>
            <a:r>
              <a:rPr lang="en-US" dirty="0"/>
              <a:t>of </a:t>
            </a:r>
            <a:r>
              <a:rPr lang="en-US" dirty="0" smtClean="0"/>
              <a:t>the UN High  Commissioner </a:t>
            </a:r>
            <a:r>
              <a:rPr lang="en-US" dirty="0"/>
              <a:t>for Human Rights (UN OHCHR</a:t>
            </a:r>
            <a:r>
              <a:rPr lang="en-US" dirty="0" smtClean="0"/>
              <a:t>),</a:t>
            </a:r>
          </a:p>
          <a:p>
            <a:pPr marL="0" indent="0">
              <a:buNone/>
            </a:pPr>
            <a:r>
              <a:rPr lang="en-US" dirty="0" smtClean="0"/>
              <a:t>the International </a:t>
            </a:r>
            <a:r>
              <a:rPr lang="en-US" dirty="0"/>
              <a:t>Organization for Migration (IOM) and </a:t>
            </a:r>
            <a:r>
              <a:rPr lang="en-US" dirty="0" smtClean="0"/>
              <a:t>others.</a:t>
            </a:r>
            <a:endParaRPr lang="en-US" dirty="0"/>
          </a:p>
        </p:txBody>
      </p:sp>
    </p:spTree>
    <p:extLst>
      <p:ext uri="{BB962C8B-B14F-4D97-AF65-F5344CB8AC3E}">
        <p14:creationId xmlns:p14="http://schemas.microsoft.com/office/powerpoint/2010/main" val="408546375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06413"/>
          </a:xfrm>
        </p:spPr>
        <p:txBody>
          <a:bodyPr>
            <a:normAutofit/>
          </a:bodyPr>
          <a:lstStyle/>
          <a:p>
            <a:pPr algn="r"/>
            <a:r>
              <a:rPr lang="en-US" sz="1800" b="1" cap="all" dirty="0" smtClean="0"/>
              <a:t>Foreign policy and national security of Kazakhstan - lecture 6</a:t>
            </a:r>
            <a:endParaRPr lang="en-US" sz="1800" b="1" cap="all" dirty="0"/>
          </a:p>
        </p:txBody>
      </p:sp>
      <p:sp>
        <p:nvSpPr>
          <p:cNvPr id="3" name="Content Placeholder 2"/>
          <p:cNvSpPr>
            <a:spLocks noGrp="1"/>
          </p:cNvSpPr>
          <p:nvPr>
            <p:ph idx="1"/>
          </p:nvPr>
        </p:nvSpPr>
        <p:spPr>
          <a:xfrm>
            <a:off x="471487" y="1000124"/>
            <a:ext cx="11215687" cy="5529263"/>
          </a:xfrm>
        </p:spPr>
        <p:txBody>
          <a:bodyPr>
            <a:normAutofit/>
          </a:bodyPr>
          <a:lstStyle/>
          <a:p>
            <a:pPr marL="0" indent="0" algn="ctr">
              <a:buNone/>
            </a:pPr>
            <a:r>
              <a:rPr lang="en-GB" b="1" cap="all" dirty="0" smtClean="0"/>
              <a:t>Kazakhstan and UNESCO</a:t>
            </a:r>
          </a:p>
          <a:p>
            <a:pPr marL="0" indent="0">
              <a:buNone/>
            </a:pPr>
            <a:r>
              <a:rPr lang="en-US" dirty="0"/>
              <a:t>The UNESCO Office in Almaty was opened in 1994 and operates in four countries: Kazakhstan, Kyrgyzstan, Tajikistan and </a:t>
            </a:r>
            <a:r>
              <a:rPr lang="en-US" dirty="0" smtClean="0"/>
              <a:t>Uzbekistan, and Kazakhstan</a:t>
            </a:r>
            <a:r>
              <a:rPr lang="en-US" dirty="0"/>
              <a:t>. </a:t>
            </a:r>
            <a:endParaRPr lang="en-US" dirty="0" smtClean="0"/>
          </a:p>
          <a:p>
            <a:pPr marL="0" indent="0">
              <a:buNone/>
            </a:pPr>
            <a:r>
              <a:rPr lang="en-US" dirty="0" smtClean="0"/>
              <a:t>In 1994 Kazakhstan ratified Convention </a:t>
            </a:r>
            <a:r>
              <a:rPr lang="en-US" dirty="0"/>
              <a:t>for the Protection of the World Cultural and Natural Heritage. Kazakhstan became the first country in Central Asia whose natural reserves were included in the </a:t>
            </a:r>
            <a:r>
              <a:rPr lang="en-US" dirty="0" smtClean="0"/>
              <a:t>UNESCO list:</a:t>
            </a:r>
            <a:endParaRPr lang="en-US" dirty="0"/>
          </a:p>
          <a:p>
            <a:r>
              <a:rPr lang="en-US" dirty="0" smtClean="0"/>
              <a:t>Mausoleum </a:t>
            </a:r>
            <a:r>
              <a:rPr lang="en-US" dirty="0"/>
              <a:t>of Haji Ahmed </a:t>
            </a:r>
            <a:r>
              <a:rPr lang="en-US" dirty="0" err="1" smtClean="0"/>
              <a:t>Yasavi</a:t>
            </a:r>
            <a:r>
              <a:rPr lang="en-US" dirty="0"/>
              <a:t>;</a:t>
            </a:r>
            <a:endParaRPr lang="en-US" dirty="0" smtClean="0"/>
          </a:p>
          <a:p>
            <a:r>
              <a:rPr lang="en-US" dirty="0" smtClean="0"/>
              <a:t>Tamgaly Petroglyphs;</a:t>
            </a:r>
          </a:p>
          <a:p>
            <a:r>
              <a:rPr lang="en-US" dirty="0" err="1" smtClean="0"/>
              <a:t>Sary-Arka</a:t>
            </a:r>
            <a:r>
              <a:rPr lang="en-US" dirty="0" smtClean="0"/>
              <a:t> steppes </a:t>
            </a:r>
            <a:r>
              <a:rPr lang="en-US" dirty="0"/>
              <a:t>and lakes of Northern </a:t>
            </a:r>
            <a:r>
              <a:rPr lang="en-US" dirty="0" smtClean="0"/>
              <a:t>Kazakhstan.</a:t>
            </a:r>
            <a:endParaRPr lang="en-US" dirty="0"/>
          </a:p>
          <a:p>
            <a:pPr marL="0" indent="0">
              <a:buNone/>
            </a:pPr>
            <a:r>
              <a:rPr lang="en-US" dirty="0" smtClean="0"/>
              <a:t>UNESCO adopted the </a:t>
            </a:r>
            <a:r>
              <a:rPr lang="en-US" dirty="0"/>
              <a:t>proposal of the Republic of Kazakhstan to </a:t>
            </a:r>
            <a:r>
              <a:rPr lang="en-US" dirty="0" smtClean="0"/>
              <a:t>name 2013 </a:t>
            </a:r>
            <a:r>
              <a:rPr lang="en-US" dirty="0"/>
              <a:t>to 2022 </a:t>
            </a:r>
            <a:r>
              <a:rPr lang="en-US" dirty="0" smtClean="0"/>
              <a:t>the International </a:t>
            </a:r>
            <a:r>
              <a:rPr lang="en-US" dirty="0"/>
              <a:t>Decade for the Rapprochement of </a:t>
            </a:r>
            <a:r>
              <a:rPr lang="en-US" dirty="0" smtClean="0"/>
              <a:t>Cultures.</a:t>
            </a:r>
            <a:endParaRPr lang="en-US" dirty="0"/>
          </a:p>
        </p:txBody>
      </p:sp>
    </p:spTree>
    <p:extLst>
      <p:ext uri="{BB962C8B-B14F-4D97-AF65-F5344CB8AC3E}">
        <p14:creationId xmlns:p14="http://schemas.microsoft.com/office/powerpoint/2010/main" val="13002925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06413"/>
          </a:xfrm>
        </p:spPr>
        <p:txBody>
          <a:bodyPr>
            <a:normAutofit/>
          </a:bodyPr>
          <a:lstStyle/>
          <a:p>
            <a:pPr algn="r"/>
            <a:r>
              <a:rPr lang="en-US" sz="1800" b="1" cap="all" dirty="0" smtClean="0"/>
              <a:t>Foreign policy and national security of Kazakhstan - lecture 6</a:t>
            </a:r>
            <a:endParaRPr lang="en-US" sz="1800" b="1" cap="all" dirty="0"/>
          </a:p>
        </p:txBody>
      </p:sp>
      <p:sp>
        <p:nvSpPr>
          <p:cNvPr id="3" name="Content Placeholder 2"/>
          <p:cNvSpPr>
            <a:spLocks noGrp="1"/>
          </p:cNvSpPr>
          <p:nvPr>
            <p:ph idx="1"/>
          </p:nvPr>
        </p:nvSpPr>
        <p:spPr>
          <a:xfrm>
            <a:off x="471487" y="1000124"/>
            <a:ext cx="11215687" cy="5529263"/>
          </a:xfrm>
        </p:spPr>
        <p:txBody>
          <a:bodyPr>
            <a:normAutofit/>
          </a:bodyPr>
          <a:lstStyle/>
          <a:p>
            <a:pPr marL="0" indent="0">
              <a:buNone/>
            </a:pPr>
            <a:r>
              <a:rPr lang="en-US" sz="4400" b="1" dirty="0" smtClean="0"/>
              <a:t>Topics to Be Covered: </a:t>
            </a:r>
          </a:p>
          <a:p>
            <a:pPr marL="0" indent="0">
              <a:buNone/>
            </a:pPr>
            <a:r>
              <a:rPr lang="en-US" sz="4400" b="1" dirty="0" smtClean="0"/>
              <a:t>•	Kazakhstan’s membership in the UN;</a:t>
            </a:r>
          </a:p>
          <a:p>
            <a:pPr marL="0" indent="0">
              <a:buNone/>
            </a:pPr>
            <a:r>
              <a:rPr lang="en-US" sz="4400" b="1" dirty="0" smtClean="0"/>
              <a:t>•	Kazakhstan’s membership in the UN political bodies such as the UNGA. UNSC. HRC,;</a:t>
            </a:r>
          </a:p>
          <a:p>
            <a:pPr marL="0" indent="0">
              <a:buNone/>
            </a:pPr>
            <a:r>
              <a:rPr lang="en-US" sz="4400" b="1" dirty="0" smtClean="0"/>
              <a:t>•	Kazakhstan’s membership in the OSCE;</a:t>
            </a:r>
          </a:p>
          <a:p>
            <a:pPr marL="0" indent="0">
              <a:buNone/>
            </a:pPr>
            <a:r>
              <a:rPr lang="en-US" sz="4400" b="1" dirty="0" smtClean="0"/>
              <a:t>•	Kazakhstan’s membership in the ICJ;</a:t>
            </a:r>
          </a:p>
          <a:p>
            <a:pPr marL="0" indent="0">
              <a:buNone/>
            </a:pPr>
            <a:r>
              <a:rPr lang="en-US" sz="4400" b="1" dirty="0" smtClean="0"/>
              <a:t>•	Kazakhstan’s membership in the ICC.</a:t>
            </a:r>
          </a:p>
          <a:p>
            <a:pPr marL="0" indent="0">
              <a:buNone/>
            </a:pPr>
            <a:endParaRPr lang="en-US" dirty="0"/>
          </a:p>
        </p:txBody>
      </p:sp>
    </p:spTree>
    <p:extLst>
      <p:ext uri="{BB962C8B-B14F-4D97-AF65-F5344CB8AC3E}">
        <p14:creationId xmlns:p14="http://schemas.microsoft.com/office/powerpoint/2010/main" val="21076214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06413"/>
          </a:xfrm>
        </p:spPr>
        <p:txBody>
          <a:bodyPr>
            <a:normAutofit/>
          </a:bodyPr>
          <a:lstStyle/>
          <a:p>
            <a:pPr algn="r"/>
            <a:r>
              <a:rPr lang="en-US" sz="1800" b="1" cap="all" dirty="0" smtClean="0"/>
              <a:t>Foreign policy and national security of Kazakhstan - lecture 6</a:t>
            </a:r>
            <a:endParaRPr lang="en-US" sz="1800" b="1" cap="all" dirty="0"/>
          </a:p>
        </p:txBody>
      </p:sp>
      <p:sp>
        <p:nvSpPr>
          <p:cNvPr id="3" name="Content Placeholder 2"/>
          <p:cNvSpPr>
            <a:spLocks noGrp="1"/>
          </p:cNvSpPr>
          <p:nvPr>
            <p:ph idx="1"/>
          </p:nvPr>
        </p:nvSpPr>
        <p:spPr>
          <a:xfrm>
            <a:off x="471487" y="1000124"/>
            <a:ext cx="11215687" cy="5529263"/>
          </a:xfrm>
        </p:spPr>
        <p:txBody>
          <a:bodyPr>
            <a:normAutofit/>
          </a:bodyPr>
          <a:lstStyle/>
          <a:p>
            <a:pPr marL="0" indent="0">
              <a:buNone/>
            </a:pPr>
            <a:r>
              <a:rPr lang="en-GB" b="1" cap="all" dirty="0" smtClean="0"/>
              <a:t>Kazakhstan hosts UN other UN agencies and events:</a:t>
            </a:r>
            <a:endParaRPr lang="en-US" b="1" cap="all" dirty="0" smtClean="0"/>
          </a:p>
          <a:p>
            <a:pPr marL="0" indent="0">
              <a:buNone/>
            </a:pPr>
            <a:r>
              <a:rPr lang="en-US" dirty="0" smtClean="0"/>
              <a:t>ESCAP </a:t>
            </a:r>
            <a:r>
              <a:rPr lang="en-US" dirty="0"/>
              <a:t>Subregional Office for North and Central Asia (SONCA), </a:t>
            </a:r>
            <a:r>
              <a:rPr lang="en-US" dirty="0" smtClean="0"/>
              <a:t>the ten-country UN </a:t>
            </a:r>
            <a:r>
              <a:rPr lang="en-US" dirty="0"/>
              <a:t>Special Program for the Economies of Central Asia </a:t>
            </a:r>
            <a:r>
              <a:rPr lang="en-US" dirty="0" smtClean="0"/>
              <a:t>(UNSPECA); the Department </a:t>
            </a:r>
            <a:r>
              <a:rPr lang="en-US" dirty="0"/>
              <a:t>of Public Information (UN DPI), the World Health Organization (WHO), the UN Volunteers (UNV), the Joint UN Program on HIV / AIDS (UNAIDS), the International Labor Organization (ILO), the UN Office on Drugs and Crime (UNODC</a:t>
            </a:r>
            <a:r>
              <a:rPr lang="en-US" dirty="0" smtClean="0"/>
              <a:t>).</a:t>
            </a:r>
          </a:p>
          <a:p>
            <a:pPr marL="0" indent="0">
              <a:buNone/>
            </a:pPr>
            <a:endParaRPr lang="en-GB" dirty="0"/>
          </a:p>
          <a:p>
            <a:pPr marL="0" indent="0">
              <a:buNone/>
            </a:pPr>
            <a:r>
              <a:rPr lang="en-US" dirty="0" smtClean="0"/>
              <a:t>The 63</a:t>
            </a:r>
            <a:r>
              <a:rPr lang="en-US" baseline="30000" dirty="0" smtClean="0"/>
              <a:t>rd</a:t>
            </a:r>
            <a:r>
              <a:rPr lang="en-US" dirty="0" smtClean="0"/>
              <a:t> ESCAP Session (</a:t>
            </a:r>
            <a:r>
              <a:rPr lang="en-US" dirty="0"/>
              <a:t>May 2007) and the 6th </a:t>
            </a:r>
            <a:r>
              <a:rPr lang="en-US" dirty="0" smtClean="0"/>
              <a:t>ESCAP Ministerial </a:t>
            </a:r>
            <a:r>
              <a:rPr lang="en-US" dirty="0"/>
              <a:t>Conference of Asia and the Pacific (October 2010).</a:t>
            </a:r>
          </a:p>
        </p:txBody>
      </p:sp>
    </p:spTree>
    <p:extLst>
      <p:ext uri="{BB962C8B-B14F-4D97-AF65-F5344CB8AC3E}">
        <p14:creationId xmlns:p14="http://schemas.microsoft.com/office/powerpoint/2010/main" val="244621438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06413"/>
          </a:xfrm>
        </p:spPr>
        <p:txBody>
          <a:bodyPr>
            <a:normAutofit/>
          </a:bodyPr>
          <a:lstStyle/>
          <a:p>
            <a:pPr algn="r"/>
            <a:r>
              <a:rPr lang="en-US" sz="1800" b="1" cap="all" dirty="0" smtClean="0"/>
              <a:t>Foreign policy and national security of Kazakhstan - lecture 6</a:t>
            </a:r>
            <a:endParaRPr lang="en-US" sz="1800" b="1" cap="all" dirty="0"/>
          </a:p>
        </p:txBody>
      </p:sp>
      <p:sp>
        <p:nvSpPr>
          <p:cNvPr id="3" name="Content Placeholder 2"/>
          <p:cNvSpPr>
            <a:spLocks noGrp="1"/>
          </p:cNvSpPr>
          <p:nvPr>
            <p:ph idx="1"/>
          </p:nvPr>
        </p:nvSpPr>
        <p:spPr>
          <a:xfrm>
            <a:off x="471487" y="1000124"/>
            <a:ext cx="11215687" cy="5529263"/>
          </a:xfrm>
        </p:spPr>
        <p:txBody>
          <a:bodyPr>
            <a:normAutofit fontScale="77500" lnSpcReduction="20000"/>
          </a:bodyPr>
          <a:lstStyle/>
          <a:p>
            <a:pPr marL="0" indent="0" algn="ctr">
              <a:buNone/>
            </a:pPr>
            <a:r>
              <a:rPr lang="en-GB" sz="3200" b="1" dirty="0" smtClean="0"/>
              <a:t>OSCE</a:t>
            </a:r>
          </a:p>
          <a:p>
            <a:pPr marL="0" indent="0">
              <a:buNone/>
            </a:pPr>
            <a:r>
              <a:rPr lang="en-US" sz="3200" b="1" dirty="0" smtClean="0"/>
              <a:t>The Organization for Security and Co-operation in Europe (OSCE) is an IGO established in 1975 Conference on Security and Co-operation in Europe (CSCE) held in Helsinki, Finland with the </a:t>
            </a:r>
            <a:r>
              <a:rPr lang="en-US" sz="3200" b="1" u="sng" dirty="0" smtClean="0"/>
              <a:t>mandate for arms control, promotion of human rights, freedom of the press, and fair elections:</a:t>
            </a:r>
          </a:p>
          <a:p>
            <a:r>
              <a:rPr lang="en-US" sz="3200" b="1" u="sng" dirty="0" smtClean="0"/>
              <a:t>Parliamentary Assembly</a:t>
            </a:r>
          </a:p>
          <a:p>
            <a:r>
              <a:rPr lang="en-US" sz="3200" b="1" u="sng" dirty="0" smtClean="0"/>
              <a:t>High Commissioner on National Minorities</a:t>
            </a:r>
          </a:p>
          <a:p>
            <a:r>
              <a:rPr lang="en-US" sz="3200" b="1" u="sng" dirty="0" smtClean="0"/>
              <a:t>Office for Democratic Institutions and Human Rights</a:t>
            </a:r>
          </a:p>
          <a:p>
            <a:r>
              <a:rPr lang="en-US" sz="3200" b="1" u="sng" dirty="0" smtClean="0"/>
              <a:t>Representative on Freedom of the Media</a:t>
            </a:r>
          </a:p>
          <a:p>
            <a:r>
              <a:rPr lang="en-US" sz="3200" b="1" u="sng" dirty="0" smtClean="0"/>
              <a:t>Court of Conciliation and Arbitration</a:t>
            </a:r>
          </a:p>
          <a:p>
            <a:r>
              <a:rPr lang="en-US" sz="3200" b="1" u="sng" dirty="0" smtClean="0"/>
              <a:t>Minsk Group</a:t>
            </a:r>
          </a:p>
          <a:p>
            <a:r>
              <a:rPr lang="en-US" sz="3200" b="1" u="sng" dirty="0" smtClean="0"/>
              <a:t>Secretariat</a:t>
            </a:r>
          </a:p>
          <a:p>
            <a:pPr marL="0" indent="0">
              <a:buNone/>
            </a:pPr>
            <a:r>
              <a:rPr lang="en-US" sz="3200" b="1" dirty="0" smtClean="0"/>
              <a:t>The OSCE Conference is divided into committees and working groups according to </a:t>
            </a:r>
            <a:r>
              <a:rPr lang="en-US" sz="3200" b="1" u="sng" dirty="0" smtClean="0"/>
              <a:t>3 dimensions (baskets): political/military, economic and environmental, and human.</a:t>
            </a:r>
          </a:p>
        </p:txBody>
      </p:sp>
    </p:spTree>
    <p:extLst>
      <p:ext uri="{BB962C8B-B14F-4D97-AF65-F5344CB8AC3E}">
        <p14:creationId xmlns:p14="http://schemas.microsoft.com/office/powerpoint/2010/main" val="380074918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06413"/>
          </a:xfrm>
        </p:spPr>
        <p:txBody>
          <a:bodyPr>
            <a:normAutofit/>
          </a:bodyPr>
          <a:lstStyle/>
          <a:p>
            <a:pPr algn="r"/>
            <a:r>
              <a:rPr lang="en-US" sz="1800" b="1" cap="all" dirty="0" smtClean="0"/>
              <a:t>Foreign policy and national security of Kazakhstan - lecture 6</a:t>
            </a:r>
            <a:endParaRPr lang="en-US" sz="1800" b="1" cap="all" dirty="0"/>
          </a:p>
        </p:txBody>
      </p:sp>
      <p:sp>
        <p:nvSpPr>
          <p:cNvPr id="3" name="Content Placeholder 2"/>
          <p:cNvSpPr>
            <a:spLocks noGrp="1"/>
          </p:cNvSpPr>
          <p:nvPr>
            <p:ph idx="1"/>
          </p:nvPr>
        </p:nvSpPr>
        <p:spPr>
          <a:xfrm>
            <a:off x="471487" y="1000124"/>
            <a:ext cx="11215687" cy="5529263"/>
          </a:xfrm>
        </p:spPr>
        <p:txBody>
          <a:bodyPr>
            <a:normAutofit fontScale="85000" lnSpcReduction="20000"/>
          </a:bodyPr>
          <a:lstStyle/>
          <a:p>
            <a:pPr marL="0" indent="0">
              <a:buNone/>
            </a:pPr>
            <a:r>
              <a:rPr lang="en-US" b="1" dirty="0" smtClean="0"/>
              <a:t>The Helsinki Final Act (aka Helsinki Accords or Helsinki Declaration) not binding declaration signed by all European states (except Albania and Andorra) as well as United States and Canada:</a:t>
            </a:r>
          </a:p>
          <a:p>
            <a:pPr marL="0" indent="0">
              <a:buNone/>
            </a:pPr>
            <a:endParaRPr lang="en-US" b="1" dirty="0" smtClean="0"/>
          </a:p>
          <a:p>
            <a:r>
              <a:rPr lang="en-US" b="1" dirty="0" smtClean="0"/>
              <a:t>Sovereign equality, respect for the rights inherent in sovereignty</a:t>
            </a:r>
          </a:p>
          <a:p>
            <a:r>
              <a:rPr lang="en-US" b="1" dirty="0" smtClean="0"/>
              <a:t>Refraining from the threat or use of force</a:t>
            </a:r>
          </a:p>
          <a:p>
            <a:r>
              <a:rPr lang="en-US" b="1" dirty="0" smtClean="0"/>
              <a:t>Inviolability of frontiers</a:t>
            </a:r>
          </a:p>
          <a:p>
            <a:r>
              <a:rPr lang="en-US" b="1" dirty="0" smtClean="0"/>
              <a:t>Territorial integrity of states</a:t>
            </a:r>
          </a:p>
          <a:p>
            <a:r>
              <a:rPr lang="en-US" b="1" dirty="0" smtClean="0"/>
              <a:t>Peaceful settlement of disputes</a:t>
            </a:r>
          </a:p>
          <a:p>
            <a:r>
              <a:rPr lang="en-US" b="1" dirty="0" smtClean="0"/>
              <a:t>Non-intervention in internal affairs</a:t>
            </a:r>
          </a:p>
          <a:p>
            <a:r>
              <a:rPr lang="en-US" b="1" dirty="0" smtClean="0"/>
              <a:t>Respect for human rights and fundamental freedoms, including the freedom of thought, conscience, religion or belief</a:t>
            </a:r>
          </a:p>
          <a:p>
            <a:r>
              <a:rPr lang="en-US" b="1" dirty="0" smtClean="0"/>
              <a:t>Equal rights and self-determination of peoples</a:t>
            </a:r>
          </a:p>
          <a:p>
            <a:r>
              <a:rPr lang="en-US" b="1" dirty="0" smtClean="0"/>
              <a:t>Co-operation among States</a:t>
            </a:r>
          </a:p>
          <a:p>
            <a:r>
              <a:rPr lang="en-US" b="1" dirty="0" smtClean="0"/>
              <a:t>Fulfillment in good faith of obligations under international law</a:t>
            </a:r>
          </a:p>
          <a:p>
            <a:pPr marL="0" indent="0">
              <a:buNone/>
            </a:pPr>
            <a:endParaRPr lang="en-US" dirty="0"/>
          </a:p>
        </p:txBody>
      </p:sp>
    </p:spTree>
    <p:extLst>
      <p:ext uri="{BB962C8B-B14F-4D97-AF65-F5344CB8AC3E}">
        <p14:creationId xmlns:p14="http://schemas.microsoft.com/office/powerpoint/2010/main" val="368863600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06413"/>
          </a:xfrm>
        </p:spPr>
        <p:txBody>
          <a:bodyPr>
            <a:normAutofit/>
          </a:bodyPr>
          <a:lstStyle/>
          <a:p>
            <a:pPr algn="r"/>
            <a:r>
              <a:rPr lang="en-US" sz="1800" b="1" cap="all" dirty="0" smtClean="0"/>
              <a:t>Foreign policy and national security of Kazakhstan - lecture 6</a:t>
            </a:r>
            <a:endParaRPr lang="en-US" sz="1800" b="1" cap="all" dirty="0"/>
          </a:p>
        </p:txBody>
      </p:sp>
      <p:sp>
        <p:nvSpPr>
          <p:cNvPr id="3" name="Content Placeholder 2"/>
          <p:cNvSpPr>
            <a:spLocks noGrp="1"/>
          </p:cNvSpPr>
          <p:nvPr>
            <p:ph idx="1"/>
          </p:nvPr>
        </p:nvSpPr>
        <p:spPr>
          <a:xfrm>
            <a:off x="471487" y="1000124"/>
            <a:ext cx="11215687" cy="5529263"/>
          </a:xfrm>
        </p:spPr>
        <p:txBody>
          <a:bodyPr/>
          <a:lstStyle/>
          <a:p>
            <a:pPr marL="0" indent="0">
              <a:buNone/>
            </a:pPr>
            <a:r>
              <a:rPr lang="en-GB" b="1" cap="all" dirty="0" smtClean="0"/>
              <a:t>Peaceful settlement of disputes</a:t>
            </a:r>
          </a:p>
          <a:p>
            <a:pPr marL="0" indent="0">
              <a:buNone/>
            </a:pPr>
            <a:r>
              <a:rPr lang="en-US" dirty="0" smtClean="0"/>
              <a:t>UN CHARTER - CHAPTER VI: PACIFIC SETTLEMENT OF DISPUTES</a:t>
            </a:r>
            <a:endParaRPr lang="en-GB" dirty="0" smtClean="0"/>
          </a:p>
          <a:p>
            <a:pPr marL="0" indent="0">
              <a:buNone/>
            </a:pPr>
            <a:r>
              <a:rPr lang="en-US" dirty="0" smtClean="0"/>
              <a:t>Article 33</a:t>
            </a:r>
          </a:p>
          <a:p>
            <a:pPr marL="0" indent="0">
              <a:buNone/>
            </a:pPr>
            <a:r>
              <a:rPr lang="en-US" dirty="0" smtClean="0"/>
              <a:t>The parties to any dispute, the continuance of which is likely to endanger the maintenance of international peace and security, shall, first of all, seek a solution by negotiation, enquiry, mediation, conciliation, arbitration, judicial settlement, resort to regional agencies or arrangements, or other peaceful means of their own choice.</a:t>
            </a:r>
          </a:p>
          <a:p>
            <a:pPr marL="0" indent="0">
              <a:buNone/>
            </a:pPr>
            <a:r>
              <a:rPr lang="en-US" dirty="0" smtClean="0"/>
              <a:t>The Security Council shall, when it deems necessary, call upon the parties to settle their dispute by such means.</a:t>
            </a:r>
            <a:endParaRPr lang="en-US" dirty="0"/>
          </a:p>
        </p:txBody>
      </p:sp>
    </p:spTree>
    <p:extLst>
      <p:ext uri="{BB962C8B-B14F-4D97-AF65-F5344CB8AC3E}">
        <p14:creationId xmlns:p14="http://schemas.microsoft.com/office/powerpoint/2010/main" val="39386988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06413"/>
          </a:xfrm>
        </p:spPr>
        <p:txBody>
          <a:bodyPr>
            <a:normAutofit/>
          </a:bodyPr>
          <a:lstStyle/>
          <a:p>
            <a:pPr algn="r"/>
            <a:r>
              <a:rPr lang="en-US" sz="1800" b="1" cap="all" dirty="0" smtClean="0"/>
              <a:t>Foreign policy and national security of Kazakhstan - lecture 6</a:t>
            </a:r>
            <a:endParaRPr lang="en-US" sz="1800" b="1" cap="all" dirty="0"/>
          </a:p>
        </p:txBody>
      </p:sp>
      <p:sp>
        <p:nvSpPr>
          <p:cNvPr id="3" name="Content Placeholder 2"/>
          <p:cNvSpPr>
            <a:spLocks noGrp="1"/>
          </p:cNvSpPr>
          <p:nvPr>
            <p:ph idx="1"/>
          </p:nvPr>
        </p:nvSpPr>
        <p:spPr>
          <a:xfrm>
            <a:off x="471487" y="1000124"/>
            <a:ext cx="11215687" cy="5529263"/>
          </a:xfrm>
        </p:spPr>
        <p:txBody>
          <a:bodyPr>
            <a:normAutofit/>
          </a:bodyPr>
          <a:lstStyle/>
          <a:p>
            <a:pPr marL="0" indent="0" algn="ctr">
              <a:buNone/>
            </a:pPr>
            <a:r>
              <a:rPr lang="en-US" sz="9600" b="1" dirty="0" smtClean="0"/>
              <a:t>Kazakhstan </a:t>
            </a:r>
          </a:p>
          <a:p>
            <a:pPr marL="0" indent="0" algn="ctr">
              <a:buNone/>
            </a:pPr>
            <a:endParaRPr lang="en-US" sz="6000" b="1" dirty="0" smtClean="0"/>
          </a:p>
          <a:p>
            <a:pPr marL="0" indent="0" algn="ctr">
              <a:buNone/>
            </a:pPr>
            <a:r>
              <a:rPr lang="en-US" sz="6000" b="1" dirty="0" smtClean="0"/>
              <a:t>ICJ					ICC</a:t>
            </a:r>
          </a:p>
          <a:p>
            <a:pPr marL="0" indent="0" algn="ctr">
              <a:buNone/>
            </a:pPr>
            <a:r>
              <a:rPr lang="en-GB" sz="3600" b="1" dirty="0" smtClean="0"/>
              <a:t>			</a:t>
            </a:r>
            <a:endParaRPr lang="en-US" sz="3600" b="1" dirty="0"/>
          </a:p>
        </p:txBody>
      </p:sp>
      <p:sp>
        <p:nvSpPr>
          <p:cNvPr id="4" name="Down Arrow 3"/>
          <p:cNvSpPr/>
          <p:nvPr/>
        </p:nvSpPr>
        <p:spPr>
          <a:xfrm flipH="1">
            <a:off x="2988944" y="2243138"/>
            <a:ext cx="968693" cy="108585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p:cNvPicPr>
            <a:picLocks noChangeAspect="1"/>
          </p:cNvPicPr>
          <p:nvPr/>
        </p:nvPicPr>
        <p:blipFill>
          <a:blip r:embed="rId2"/>
          <a:stretch>
            <a:fillRect/>
          </a:stretch>
        </p:blipFill>
        <p:spPr>
          <a:xfrm>
            <a:off x="7593286" y="2243138"/>
            <a:ext cx="1005927" cy="1103472"/>
          </a:xfrm>
          <a:prstGeom prst="rect">
            <a:avLst/>
          </a:prstGeom>
        </p:spPr>
      </p:pic>
    </p:spTree>
    <p:extLst>
      <p:ext uri="{BB962C8B-B14F-4D97-AF65-F5344CB8AC3E}">
        <p14:creationId xmlns:p14="http://schemas.microsoft.com/office/powerpoint/2010/main" val="329427377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06413"/>
          </a:xfrm>
        </p:spPr>
        <p:txBody>
          <a:bodyPr>
            <a:normAutofit/>
          </a:bodyPr>
          <a:lstStyle/>
          <a:p>
            <a:pPr algn="r"/>
            <a:r>
              <a:rPr lang="en-US" sz="1800" b="1" cap="all" dirty="0" smtClean="0"/>
              <a:t>Foreign policy and national security of Kazakhstan - lecture 6</a:t>
            </a:r>
            <a:endParaRPr lang="en-US" sz="1800" b="1" cap="all" dirty="0"/>
          </a:p>
        </p:txBody>
      </p:sp>
      <p:sp>
        <p:nvSpPr>
          <p:cNvPr id="3" name="Content Placeholder 2"/>
          <p:cNvSpPr>
            <a:spLocks noGrp="1"/>
          </p:cNvSpPr>
          <p:nvPr>
            <p:ph idx="1"/>
          </p:nvPr>
        </p:nvSpPr>
        <p:spPr>
          <a:xfrm>
            <a:off x="471487" y="1000124"/>
            <a:ext cx="11215687" cy="5529263"/>
          </a:xfrm>
        </p:spPr>
        <p:txBody>
          <a:bodyPr>
            <a:normAutofit fontScale="92500" lnSpcReduction="10000"/>
          </a:bodyPr>
          <a:lstStyle/>
          <a:p>
            <a:pPr marL="0" indent="0">
              <a:buNone/>
            </a:pPr>
            <a:r>
              <a:rPr lang="en-GB" b="1" cap="all" dirty="0" smtClean="0"/>
              <a:t>International Court of Justice </a:t>
            </a:r>
            <a:endParaRPr lang="en-US" b="1" cap="all" dirty="0" smtClean="0"/>
          </a:p>
          <a:p>
            <a:pPr marL="0" indent="0">
              <a:buNone/>
            </a:pPr>
            <a:endParaRPr lang="en-US" b="1" dirty="0" smtClean="0"/>
          </a:p>
          <a:p>
            <a:pPr marL="0" indent="0">
              <a:buNone/>
            </a:pPr>
            <a:r>
              <a:rPr lang="en-GB" b="1" dirty="0" smtClean="0"/>
              <a:t>Jurisdiction ratione (access to the court) – states only;</a:t>
            </a:r>
          </a:p>
          <a:p>
            <a:pPr marL="0" indent="0">
              <a:buNone/>
            </a:pPr>
            <a:r>
              <a:rPr lang="en-GB" b="1" dirty="0" smtClean="0"/>
              <a:t>Jurisdiction retinae materiae – subject matter jurisdiction;</a:t>
            </a:r>
          </a:p>
          <a:p>
            <a:pPr marL="0" indent="0">
              <a:buNone/>
            </a:pPr>
            <a:r>
              <a:rPr lang="en-US" b="1" dirty="0" smtClean="0"/>
              <a:t>Jurisdiction ratione for Advisory Opinion – UN General Assembly and UN Security Council, other UN organs with General Assembly authorization. </a:t>
            </a:r>
          </a:p>
          <a:p>
            <a:pPr marL="0" indent="0">
              <a:buNone/>
            </a:pPr>
            <a:endParaRPr lang="en-US" b="1" dirty="0"/>
          </a:p>
          <a:p>
            <a:pPr marL="0" indent="0">
              <a:buNone/>
            </a:pPr>
            <a:r>
              <a:rPr lang="en-US" b="1" dirty="0" smtClean="0"/>
              <a:t>Article 93 of the UN Charter, all 193 UN members </a:t>
            </a:r>
            <a:r>
              <a:rPr lang="en-US" b="1" i="1" dirty="0" smtClean="0"/>
              <a:t>are automatically parties </a:t>
            </a:r>
            <a:r>
              <a:rPr lang="en-US" b="1" dirty="0" smtClean="0"/>
              <a:t>to the court's statute, Non-UN members may also become parties to the court's statute.</a:t>
            </a:r>
          </a:p>
          <a:p>
            <a:pPr marL="0" indent="0">
              <a:buNone/>
            </a:pPr>
            <a:endParaRPr lang="en-GB" b="1" dirty="0"/>
          </a:p>
          <a:p>
            <a:pPr marL="0" indent="0">
              <a:buNone/>
            </a:pPr>
            <a:r>
              <a:rPr lang="en-GB" b="1" dirty="0" smtClean="0"/>
              <a:t>NOTA BENE: It does not mean that all UN members recognize the Court Compulsory Jurisdiction …</a:t>
            </a:r>
            <a:endParaRPr lang="en-US" b="1" dirty="0" smtClean="0"/>
          </a:p>
          <a:p>
            <a:pPr marL="0" indent="0">
              <a:buNone/>
            </a:pPr>
            <a:endParaRPr lang="en-GB" dirty="0"/>
          </a:p>
          <a:p>
            <a:pPr marL="0" indent="0">
              <a:buNone/>
            </a:pPr>
            <a:endParaRPr lang="en-US" dirty="0"/>
          </a:p>
        </p:txBody>
      </p:sp>
    </p:spTree>
    <p:extLst>
      <p:ext uri="{BB962C8B-B14F-4D97-AF65-F5344CB8AC3E}">
        <p14:creationId xmlns:p14="http://schemas.microsoft.com/office/powerpoint/2010/main" val="118329841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06413"/>
          </a:xfrm>
        </p:spPr>
        <p:txBody>
          <a:bodyPr>
            <a:normAutofit/>
          </a:bodyPr>
          <a:lstStyle/>
          <a:p>
            <a:pPr algn="r"/>
            <a:r>
              <a:rPr lang="en-US" sz="1800" b="1" cap="all" dirty="0" smtClean="0"/>
              <a:t>Foreign policy and national security of Kazakhstan - lecture 6</a:t>
            </a:r>
            <a:endParaRPr lang="en-US" sz="1800" b="1" cap="all" dirty="0"/>
          </a:p>
        </p:txBody>
      </p:sp>
      <p:sp>
        <p:nvSpPr>
          <p:cNvPr id="3" name="Content Placeholder 2"/>
          <p:cNvSpPr>
            <a:spLocks noGrp="1"/>
          </p:cNvSpPr>
          <p:nvPr>
            <p:ph idx="1"/>
          </p:nvPr>
        </p:nvSpPr>
        <p:spPr>
          <a:xfrm>
            <a:off x="471487" y="1000124"/>
            <a:ext cx="11215687" cy="5529263"/>
          </a:xfrm>
        </p:spPr>
        <p:txBody>
          <a:bodyPr>
            <a:normAutofit/>
          </a:bodyPr>
          <a:lstStyle/>
          <a:p>
            <a:pPr marL="0" indent="0">
              <a:buNone/>
            </a:pPr>
            <a:r>
              <a:rPr lang="en-GB" b="1" cap="all" dirty="0" smtClean="0"/>
              <a:t>International Court of Justice – compulsory jurisdiction </a:t>
            </a:r>
          </a:p>
          <a:p>
            <a:pPr marL="0" indent="0">
              <a:buNone/>
            </a:pPr>
            <a:endParaRPr lang="en-GB" b="1" dirty="0"/>
          </a:p>
          <a:p>
            <a:r>
              <a:rPr lang="en-US" b="1" dirty="0" smtClean="0"/>
              <a:t>First, Article 36(1) "special agreement" or "</a:t>
            </a:r>
            <a:r>
              <a:rPr lang="en-US" b="1" dirty="0" err="1" smtClean="0"/>
              <a:t>compromis</a:t>
            </a:r>
            <a:r>
              <a:rPr lang="en-US" b="1" dirty="0" smtClean="0"/>
              <a:t>";</a:t>
            </a:r>
            <a:endParaRPr lang="en-US" b="1" dirty="0" smtClean="0"/>
          </a:p>
          <a:p>
            <a:r>
              <a:rPr lang="en-US" b="1" dirty="0" smtClean="0"/>
              <a:t>Second, Article 36(1) "matters specifically provided for... in treaties and conventions in force“;</a:t>
            </a:r>
          </a:p>
          <a:p>
            <a:r>
              <a:rPr lang="en-US" b="1" dirty="0" smtClean="0"/>
              <a:t>Third, Article 36(2) “optional clause” declarations accepting the court's jurisdiction;</a:t>
            </a:r>
          </a:p>
          <a:p>
            <a:r>
              <a:rPr lang="en-US" b="1" dirty="0" smtClean="0"/>
              <a:t>Finally, Article 36(5) declarations made under the Permanent Court of International Justice's statute;</a:t>
            </a:r>
          </a:p>
          <a:p>
            <a:r>
              <a:rPr lang="en-US" b="1" dirty="0" smtClean="0"/>
              <a:t>Court ‘s jurisdiction on the basis of tacit consent (forum </a:t>
            </a:r>
            <a:r>
              <a:rPr lang="en-US" b="1" dirty="0" err="1" smtClean="0"/>
              <a:t>prorogatum</a:t>
            </a:r>
            <a:r>
              <a:rPr lang="en-US" b="1" dirty="0" smtClean="0"/>
              <a:t>).</a:t>
            </a:r>
          </a:p>
          <a:p>
            <a:pPr marL="0" indent="0">
              <a:buNone/>
            </a:pPr>
            <a:endParaRPr lang="en-US" dirty="0"/>
          </a:p>
        </p:txBody>
      </p:sp>
    </p:spTree>
    <p:extLst>
      <p:ext uri="{BB962C8B-B14F-4D97-AF65-F5344CB8AC3E}">
        <p14:creationId xmlns:p14="http://schemas.microsoft.com/office/powerpoint/2010/main" val="7791351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06413"/>
          </a:xfrm>
        </p:spPr>
        <p:txBody>
          <a:bodyPr>
            <a:normAutofit/>
          </a:bodyPr>
          <a:lstStyle/>
          <a:p>
            <a:pPr algn="r"/>
            <a:r>
              <a:rPr lang="en-US" sz="1800" b="1" cap="all" dirty="0" smtClean="0"/>
              <a:t>Foreign policy and national security of Kazakhstan - lecture 6</a:t>
            </a:r>
            <a:endParaRPr lang="en-US" sz="1800" b="1" cap="all" dirty="0"/>
          </a:p>
        </p:txBody>
      </p:sp>
      <p:sp>
        <p:nvSpPr>
          <p:cNvPr id="3" name="Content Placeholder 2"/>
          <p:cNvSpPr>
            <a:spLocks noGrp="1"/>
          </p:cNvSpPr>
          <p:nvPr>
            <p:ph idx="1"/>
          </p:nvPr>
        </p:nvSpPr>
        <p:spPr>
          <a:xfrm>
            <a:off x="471487" y="1000124"/>
            <a:ext cx="11215687" cy="5529263"/>
          </a:xfrm>
        </p:spPr>
        <p:txBody>
          <a:bodyPr>
            <a:normAutofit fontScale="92500" lnSpcReduction="20000"/>
          </a:bodyPr>
          <a:lstStyle/>
          <a:p>
            <a:pPr marL="0" indent="0">
              <a:buNone/>
            </a:pPr>
            <a:r>
              <a:rPr lang="en-GB" b="1" cap="all" dirty="0" smtClean="0"/>
              <a:t>International criminal court (</a:t>
            </a:r>
            <a:r>
              <a:rPr lang="en-GB" b="1" cap="all" dirty="0" err="1" smtClean="0"/>
              <a:t>icc</a:t>
            </a:r>
            <a:r>
              <a:rPr lang="en-GB" b="1" cap="all" dirty="0" smtClean="0"/>
              <a:t>)</a:t>
            </a:r>
          </a:p>
          <a:p>
            <a:r>
              <a:rPr lang="en-US" b="1" dirty="0" smtClean="0"/>
              <a:t>Intergovernmental </a:t>
            </a:r>
            <a:r>
              <a:rPr lang="en-US" b="1" dirty="0"/>
              <a:t>organization and international tribunal </a:t>
            </a:r>
          </a:p>
          <a:p>
            <a:r>
              <a:rPr lang="en-US" b="1" dirty="0"/>
              <a:t>ICC began operations on 1 July 2002, upon the entry into force of the Rome Statute, </a:t>
            </a:r>
          </a:p>
          <a:p>
            <a:r>
              <a:rPr lang="en-US" b="1" dirty="0"/>
              <a:t>sits in The Hague, Netherlands. </a:t>
            </a:r>
          </a:p>
          <a:p>
            <a:r>
              <a:rPr lang="en-US" b="1" dirty="0"/>
              <a:t>first and only permanent international court with jurisdiction to prosecute individuals for the international crimes</a:t>
            </a:r>
          </a:p>
          <a:p>
            <a:r>
              <a:rPr lang="en-US" b="1" dirty="0"/>
              <a:t>ICC subject matter jurisdiction – international crimes of genocide, crimes against humanity, war crimes, and the crime of aggression. </a:t>
            </a:r>
          </a:p>
          <a:p>
            <a:r>
              <a:rPr lang="en-US" b="1" dirty="0"/>
              <a:t>ICC territorial jurisdiction – not universal – only crimes committed within member states, crimes committed by nationals of member states, or crimes in situations referred to the Court by the United Nations Security Council.</a:t>
            </a:r>
          </a:p>
          <a:p>
            <a:r>
              <a:rPr lang="en-US" b="1" dirty="0"/>
              <a:t>As of November 2019, there are 123 ICC member states; </a:t>
            </a:r>
          </a:p>
          <a:p>
            <a:r>
              <a:rPr lang="en-US" b="1" dirty="0"/>
              <a:t>42 states have neither signed nor become parties to the Rome Statute</a:t>
            </a:r>
            <a:r>
              <a:rPr lang="en-US" b="1" dirty="0" smtClean="0"/>
              <a:t>.</a:t>
            </a:r>
            <a:endParaRPr lang="en-US" b="1" dirty="0"/>
          </a:p>
        </p:txBody>
      </p:sp>
    </p:spTree>
    <p:extLst>
      <p:ext uri="{BB962C8B-B14F-4D97-AF65-F5344CB8AC3E}">
        <p14:creationId xmlns:p14="http://schemas.microsoft.com/office/powerpoint/2010/main" val="187748899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06413"/>
          </a:xfrm>
        </p:spPr>
        <p:txBody>
          <a:bodyPr>
            <a:normAutofit/>
          </a:bodyPr>
          <a:lstStyle/>
          <a:p>
            <a:pPr algn="r"/>
            <a:r>
              <a:rPr lang="en-US" sz="1800" b="1" cap="all" dirty="0" smtClean="0"/>
              <a:t>Foreign policy and national security of Kazakhstan - lecture 6</a:t>
            </a:r>
            <a:endParaRPr lang="en-US" sz="1800" b="1" cap="all" dirty="0"/>
          </a:p>
        </p:txBody>
      </p:sp>
      <p:sp>
        <p:nvSpPr>
          <p:cNvPr id="3" name="Content Placeholder 2"/>
          <p:cNvSpPr>
            <a:spLocks noGrp="1"/>
          </p:cNvSpPr>
          <p:nvPr>
            <p:ph idx="1"/>
          </p:nvPr>
        </p:nvSpPr>
        <p:spPr>
          <a:xfrm>
            <a:off x="471487" y="1000124"/>
            <a:ext cx="11215687" cy="5529263"/>
          </a:xfrm>
        </p:spPr>
        <p:txBody>
          <a:bodyPr/>
          <a:lstStyle/>
          <a:p>
            <a:pPr marL="0" indent="0">
              <a:buNone/>
            </a:pPr>
            <a:r>
              <a:rPr lang="en-GB" b="1" cap="all" dirty="0" smtClean="0"/>
              <a:t>International criminal court (</a:t>
            </a:r>
            <a:r>
              <a:rPr lang="en-GB" b="1" cap="all" dirty="0" err="1" smtClean="0"/>
              <a:t>icc</a:t>
            </a:r>
            <a:r>
              <a:rPr lang="en-GB" b="1" cap="all" dirty="0" smtClean="0"/>
              <a:t>)</a:t>
            </a:r>
          </a:p>
          <a:p>
            <a:pPr marL="0" indent="0">
              <a:buNone/>
            </a:pPr>
            <a:endParaRPr lang="en-US" dirty="0"/>
          </a:p>
        </p:txBody>
      </p:sp>
      <p:graphicFrame>
        <p:nvGraphicFramePr>
          <p:cNvPr id="6" name="Table 5"/>
          <p:cNvGraphicFramePr>
            <a:graphicFrameLocks noGrp="1"/>
          </p:cNvGraphicFramePr>
          <p:nvPr>
            <p:extLst>
              <p:ext uri="{D42A27DB-BD31-4B8C-83A1-F6EECF244321}">
                <p14:modId xmlns:p14="http://schemas.microsoft.com/office/powerpoint/2010/main" val="3610215449"/>
              </p:ext>
            </p:extLst>
          </p:nvPr>
        </p:nvGraphicFramePr>
        <p:xfrm>
          <a:off x="1279842" y="1623854"/>
          <a:ext cx="9150033" cy="3352800"/>
        </p:xfrm>
        <a:graphic>
          <a:graphicData uri="http://schemas.openxmlformats.org/drawingml/2006/table">
            <a:tbl>
              <a:tblPr firstRow="1" firstCol="1" bandRow="1"/>
              <a:tblGrid>
                <a:gridCol w="4574543">
                  <a:extLst>
                    <a:ext uri="{9D8B030D-6E8A-4147-A177-3AD203B41FA5}">
                      <a16:colId xmlns:a16="http://schemas.microsoft.com/office/drawing/2014/main" val="2309978607"/>
                    </a:ext>
                  </a:extLst>
                </a:gridCol>
                <a:gridCol w="4575490">
                  <a:extLst>
                    <a:ext uri="{9D8B030D-6E8A-4147-A177-3AD203B41FA5}">
                      <a16:colId xmlns:a16="http://schemas.microsoft.com/office/drawing/2014/main" val="1916606681"/>
                    </a:ext>
                  </a:extLst>
                </a:gridCol>
              </a:tblGrid>
              <a:tr h="0">
                <a:tc>
                  <a:txBody>
                    <a:bodyPr/>
                    <a:lstStyle/>
                    <a:p>
                      <a:pPr>
                        <a:spcAft>
                          <a:spcPts val="0"/>
                        </a:spcAft>
                      </a:pPr>
                      <a:r>
                        <a:rPr lang="en-US" sz="2000" b="1">
                          <a:effectLst/>
                          <a:latin typeface="Arial" panose="020B0604020202020204" pitchFamily="34" charset="0"/>
                          <a:ea typeface="Calibri" panose="020F0502020204030204" pitchFamily="34" charset="0"/>
                          <a:cs typeface="Times New Roman" panose="02020603050405020304" pitchFamily="18" charset="0"/>
                        </a:rPr>
                        <a:t>Signatories which have not ratified</a:t>
                      </a:r>
                      <a:endParaRPr lang="en-US" sz="20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2000" b="1">
                          <a:effectLst/>
                          <a:latin typeface="Arial" panose="020B0604020202020204" pitchFamily="34" charset="0"/>
                          <a:ea typeface="Calibri" panose="020F0502020204030204" pitchFamily="34" charset="0"/>
                          <a:cs typeface="Times New Roman" panose="02020603050405020304" pitchFamily="18" charset="0"/>
                        </a:rPr>
                        <a:t>Non-party, non-signatory states</a:t>
                      </a:r>
                      <a:endParaRPr lang="en-US" sz="2000" b="1">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4428960"/>
                  </a:ext>
                </a:extLst>
              </a:tr>
              <a:tr h="0">
                <a:tc>
                  <a:txBody>
                    <a:bodyPr/>
                    <a:lstStyle/>
                    <a:p>
                      <a:pPr>
                        <a:spcAft>
                          <a:spcPts val="0"/>
                        </a:spcAft>
                      </a:pPr>
                      <a:r>
                        <a:rPr lang="en-US" sz="2000" b="1" dirty="0">
                          <a:effectLst/>
                          <a:latin typeface="Arial" panose="020B0604020202020204" pitchFamily="34" charset="0"/>
                          <a:ea typeface="Calibri" panose="020F0502020204030204" pitchFamily="34" charset="0"/>
                          <a:cs typeface="Times New Roman" panose="02020603050405020304" pitchFamily="18" charset="0"/>
                        </a:rPr>
                        <a:t>Bahrain</a:t>
                      </a:r>
                      <a:endParaRPr lang="en-US" sz="2000" b="1"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2000" b="1" dirty="0">
                          <a:effectLst/>
                          <a:latin typeface="Arial" panose="020B0604020202020204" pitchFamily="34" charset="0"/>
                          <a:ea typeface="Calibri" panose="020F0502020204030204" pitchFamily="34" charset="0"/>
                          <a:cs typeface="Times New Roman" panose="02020603050405020304" pitchFamily="18" charset="0"/>
                        </a:rPr>
                        <a:t>Israel</a:t>
                      </a:r>
                      <a:endParaRPr lang="en-US" sz="2000" b="1"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2000" b="1" dirty="0">
                          <a:effectLst/>
                          <a:latin typeface="Arial" panose="020B0604020202020204" pitchFamily="34" charset="0"/>
                          <a:ea typeface="Calibri" panose="020F0502020204030204" pitchFamily="34" charset="0"/>
                          <a:cs typeface="Times New Roman" panose="02020603050405020304" pitchFamily="18" charset="0"/>
                        </a:rPr>
                        <a:t>Kuwait</a:t>
                      </a:r>
                      <a:endParaRPr lang="en-US" sz="2000" b="1"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2000" b="1" dirty="0">
                          <a:effectLst/>
                          <a:latin typeface="Arial" panose="020B0604020202020204" pitchFamily="34" charset="0"/>
                          <a:ea typeface="Calibri" panose="020F0502020204030204" pitchFamily="34" charset="0"/>
                          <a:cs typeface="Times New Roman" panose="02020603050405020304" pitchFamily="18" charset="0"/>
                        </a:rPr>
                        <a:t>Russia</a:t>
                      </a:r>
                      <a:endParaRPr lang="en-US" sz="2000" b="1"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2000" b="1" dirty="0">
                          <a:effectLst/>
                          <a:latin typeface="Arial" panose="020B0604020202020204" pitchFamily="34" charset="0"/>
                          <a:ea typeface="Calibri" panose="020F0502020204030204" pitchFamily="34" charset="0"/>
                          <a:cs typeface="Times New Roman" panose="02020603050405020304" pitchFamily="18" charset="0"/>
                        </a:rPr>
                        <a:t>Sudan</a:t>
                      </a:r>
                      <a:endParaRPr lang="en-US" sz="2000" b="1"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2000" b="1" dirty="0">
                          <a:effectLst/>
                          <a:latin typeface="Arial" panose="020B0604020202020204" pitchFamily="34" charset="0"/>
                          <a:ea typeface="Calibri" panose="020F0502020204030204" pitchFamily="34" charset="0"/>
                          <a:cs typeface="Times New Roman" panose="02020603050405020304" pitchFamily="18" charset="0"/>
                        </a:rPr>
                        <a:t>Thailand</a:t>
                      </a:r>
                      <a:endParaRPr lang="en-US" sz="2000" b="1"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2000" b="1" dirty="0">
                          <a:effectLst/>
                          <a:latin typeface="Arial" panose="020B0604020202020204" pitchFamily="34" charset="0"/>
                          <a:ea typeface="Calibri" panose="020F0502020204030204" pitchFamily="34" charset="0"/>
                          <a:cs typeface="Times New Roman" panose="02020603050405020304" pitchFamily="18" charset="0"/>
                        </a:rPr>
                        <a:t>Ukraine</a:t>
                      </a:r>
                      <a:endParaRPr lang="en-US" sz="2000" b="1"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2000" b="1" dirty="0">
                          <a:effectLst/>
                          <a:latin typeface="Arial" panose="020B0604020202020204" pitchFamily="34" charset="0"/>
                          <a:ea typeface="Calibri" panose="020F0502020204030204" pitchFamily="34" charset="0"/>
                          <a:cs typeface="Times New Roman" panose="02020603050405020304" pitchFamily="18" charset="0"/>
                        </a:rPr>
                        <a:t>United States</a:t>
                      </a:r>
                      <a:endParaRPr lang="en-US" sz="2000" b="1"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2000" b="1" dirty="0">
                          <a:effectLst/>
                          <a:latin typeface="Arial" panose="020B0604020202020204" pitchFamily="34" charset="0"/>
                          <a:ea typeface="Calibri" panose="020F0502020204030204" pitchFamily="34" charset="0"/>
                          <a:cs typeface="Times New Roman" panose="02020603050405020304" pitchFamily="18" charset="0"/>
                        </a:rPr>
                        <a:t>Yemen</a:t>
                      </a:r>
                      <a:endParaRPr lang="en-US" sz="20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en-US" sz="2000" b="1" dirty="0">
                          <a:effectLst/>
                          <a:latin typeface="Arial" panose="020B0604020202020204" pitchFamily="34" charset="0"/>
                          <a:ea typeface="Calibri" panose="020F0502020204030204" pitchFamily="34" charset="0"/>
                          <a:cs typeface="Times New Roman" panose="02020603050405020304" pitchFamily="18" charset="0"/>
                        </a:rPr>
                        <a:t>China</a:t>
                      </a:r>
                      <a:endParaRPr lang="en-US" sz="2000" b="1"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2000" b="1" dirty="0">
                          <a:effectLst/>
                          <a:latin typeface="Arial" panose="020B0604020202020204" pitchFamily="34" charset="0"/>
                          <a:ea typeface="Calibri" panose="020F0502020204030204" pitchFamily="34" charset="0"/>
                          <a:cs typeface="Times New Roman" panose="02020603050405020304" pitchFamily="18" charset="0"/>
                        </a:rPr>
                        <a:t>India</a:t>
                      </a:r>
                      <a:endParaRPr lang="en-US" sz="2000" b="1"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2000" b="1" dirty="0">
                          <a:effectLst/>
                          <a:latin typeface="Arial" panose="020B0604020202020204" pitchFamily="34" charset="0"/>
                          <a:ea typeface="Calibri" panose="020F0502020204030204" pitchFamily="34" charset="0"/>
                          <a:cs typeface="Times New Roman" panose="02020603050405020304" pitchFamily="18" charset="0"/>
                        </a:rPr>
                        <a:t>Indonesia</a:t>
                      </a:r>
                      <a:endParaRPr lang="en-US" sz="2000" b="1"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2000" b="1" dirty="0">
                          <a:effectLst/>
                          <a:latin typeface="Arial" panose="020B0604020202020204" pitchFamily="34" charset="0"/>
                          <a:ea typeface="Calibri" panose="020F0502020204030204" pitchFamily="34" charset="0"/>
                          <a:cs typeface="Times New Roman" panose="02020603050405020304" pitchFamily="18" charset="0"/>
                        </a:rPr>
                        <a:t>Iraq</a:t>
                      </a:r>
                      <a:endParaRPr lang="en-US" sz="2000" b="1"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2000" b="1" dirty="0">
                          <a:effectLst/>
                          <a:latin typeface="Arial" panose="020B0604020202020204" pitchFamily="34" charset="0"/>
                          <a:ea typeface="Calibri" panose="020F0502020204030204" pitchFamily="34" charset="0"/>
                          <a:cs typeface="Times New Roman" panose="02020603050405020304" pitchFamily="18" charset="0"/>
                        </a:rPr>
                        <a:t>Lebanon</a:t>
                      </a:r>
                      <a:endParaRPr lang="en-US" sz="2000" b="1"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2000" b="1" dirty="0">
                          <a:effectLst/>
                          <a:latin typeface="Arial" panose="020B0604020202020204" pitchFamily="34" charset="0"/>
                          <a:ea typeface="Calibri" panose="020F0502020204030204" pitchFamily="34" charset="0"/>
                          <a:cs typeface="Times New Roman" panose="02020603050405020304" pitchFamily="18" charset="0"/>
                        </a:rPr>
                        <a:t>Malaysia</a:t>
                      </a:r>
                      <a:endParaRPr lang="en-US" sz="2000" b="1"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2000" b="1" dirty="0">
                          <a:effectLst/>
                          <a:latin typeface="Arial" panose="020B0604020202020204" pitchFamily="34" charset="0"/>
                          <a:ea typeface="Calibri" panose="020F0502020204030204" pitchFamily="34" charset="0"/>
                          <a:cs typeface="Times New Roman" panose="02020603050405020304" pitchFamily="18" charset="0"/>
                        </a:rPr>
                        <a:t>Nepal</a:t>
                      </a:r>
                      <a:endParaRPr lang="en-US" sz="2000" b="1"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2000" b="1" dirty="0">
                          <a:effectLst/>
                          <a:latin typeface="Arial" panose="020B0604020202020204" pitchFamily="34" charset="0"/>
                          <a:ea typeface="Calibri" panose="020F0502020204030204" pitchFamily="34" charset="0"/>
                          <a:cs typeface="Times New Roman" panose="02020603050405020304" pitchFamily="18" charset="0"/>
                        </a:rPr>
                        <a:t>Pakistan</a:t>
                      </a:r>
                      <a:endParaRPr lang="en-US" sz="2000" b="1"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2000" b="1" dirty="0">
                          <a:effectLst/>
                          <a:latin typeface="Arial" panose="020B0604020202020204" pitchFamily="34" charset="0"/>
                          <a:ea typeface="Calibri" panose="020F0502020204030204" pitchFamily="34" charset="0"/>
                          <a:cs typeface="Times New Roman" panose="02020603050405020304" pitchFamily="18" charset="0"/>
                        </a:rPr>
                        <a:t>South Sudan</a:t>
                      </a:r>
                      <a:endParaRPr lang="en-US" sz="2000" b="1" dirty="0">
                        <a:effectLst/>
                        <a:latin typeface="Calibri" panose="020F0502020204030204" pitchFamily="34" charset="0"/>
                        <a:ea typeface="Calibri" panose="020F0502020204030204" pitchFamily="34" charset="0"/>
                        <a:cs typeface="Times New Roman" panose="02020603050405020304" pitchFamily="18" charset="0"/>
                      </a:endParaRPr>
                    </a:p>
                    <a:p>
                      <a:pPr>
                        <a:spcAft>
                          <a:spcPts val="0"/>
                        </a:spcAft>
                      </a:pPr>
                      <a:r>
                        <a:rPr lang="en-US" sz="2000" b="1" dirty="0" smtClean="0">
                          <a:effectLst/>
                          <a:latin typeface="Arial" panose="020B0604020202020204" pitchFamily="34" charset="0"/>
                          <a:ea typeface="Calibri" panose="020F0502020204030204" pitchFamily="34" charset="0"/>
                          <a:cs typeface="Times New Roman" panose="02020603050405020304" pitchFamily="18" charset="0"/>
                        </a:rPr>
                        <a:t>Turkey</a:t>
                      </a:r>
                      <a:endParaRPr lang="en-US" sz="2000" b="1"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69892721"/>
                  </a:ext>
                </a:extLst>
              </a:tr>
            </a:tbl>
          </a:graphicData>
        </a:graphic>
      </p:graphicFrame>
    </p:spTree>
    <p:extLst>
      <p:ext uri="{BB962C8B-B14F-4D97-AF65-F5344CB8AC3E}">
        <p14:creationId xmlns:p14="http://schemas.microsoft.com/office/powerpoint/2010/main" val="144373522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06413"/>
          </a:xfrm>
        </p:spPr>
        <p:txBody>
          <a:bodyPr>
            <a:normAutofit/>
          </a:bodyPr>
          <a:lstStyle/>
          <a:p>
            <a:pPr algn="r"/>
            <a:r>
              <a:rPr lang="en-US" sz="1800" b="1" cap="all" dirty="0" smtClean="0"/>
              <a:t>Foreign policy and national security of Kazakhstan - lecture 6</a:t>
            </a:r>
            <a:endParaRPr lang="en-US" sz="1800" b="1" cap="all" dirty="0"/>
          </a:p>
        </p:txBody>
      </p:sp>
      <p:sp>
        <p:nvSpPr>
          <p:cNvPr id="3" name="Content Placeholder 2"/>
          <p:cNvSpPr>
            <a:spLocks noGrp="1"/>
          </p:cNvSpPr>
          <p:nvPr>
            <p:ph idx="1"/>
          </p:nvPr>
        </p:nvSpPr>
        <p:spPr>
          <a:xfrm>
            <a:off x="471487" y="1000124"/>
            <a:ext cx="11215687" cy="5529263"/>
          </a:xfrm>
        </p:spPr>
        <p:txBody>
          <a:bodyPr>
            <a:normAutofit fontScale="92500" lnSpcReduction="20000"/>
          </a:bodyPr>
          <a:lstStyle/>
          <a:p>
            <a:pPr marL="0" indent="0">
              <a:buNone/>
            </a:pPr>
            <a:r>
              <a:rPr lang="en-US" dirty="0" smtClean="0"/>
              <a:t>Reading : </a:t>
            </a:r>
          </a:p>
          <a:p>
            <a:r>
              <a:rPr lang="en-US" dirty="0" err="1" smtClean="0"/>
              <a:t>Tokayev</a:t>
            </a:r>
            <a:r>
              <a:rPr lang="en-US" dirty="0" smtClean="0"/>
              <a:t>, K. K. (2000). Foreign policy of Kazakhstan in the conditions of globalization. Almaty, Kazakhstan.</a:t>
            </a:r>
          </a:p>
          <a:p>
            <a:r>
              <a:rPr lang="en-US" dirty="0" err="1" smtClean="0"/>
              <a:t>Engvall</a:t>
            </a:r>
            <a:r>
              <a:rPr lang="en-US" dirty="0" smtClean="0"/>
              <a:t>, J., &amp; Cornell, S. E. (2015). Asserting Statehood: Kazakhstan's Role in International Organizations. Central Asia-Caucasus Institute, Paul H. </a:t>
            </a:r>
            <a:r>
              <a:rPr lang="en-US" dirty="0" err="1" smtClean="0"/>
              <a:t>Nitze</a:t>
            </a:r>
            <a:r>
              <a:rPr lang="en-US" dirty="0" smtClean="0"/>
              <a:t> School of Advanced International Studies.</a:t>
            </a:r>
          </a:p>
          <a:p>
            <a:r>
              <a:rPr lang="ru-RU" dirty="0" err="1" smtClean="0"/>
              <a:t>Жанбулатова</a:t>
            </a:r>
            <a:r>
              <a:rPr lang="ru-RU" dirty="0" smtClean="0"/>
              <a:t>, Р., &amp; </a:t>
            </a:r>
            <a:r>
              <a:rPr lang="ru-RU" dirty="0" err="1" smtClean="0"/>
              <a:t>Малинбаева</a:t>
            </a:r>
            <a:r>
              <a:rPr lang="ru-RU" dirty="0" smtClean="0"/>
              <a:t>, А. (2017). РЕСПУБЛИКА КАЗАХСТАН И ОРГАНИЗАЦИЯ ОБЪЕДИНЕННЫХ НАЦИЙ: векторы сотрудничества. </a:t>
            </a:r>
            <a:r>
              <a:rPr lang="ru-RU" dirty="0" err="1" smtClean="0"/>
              <a:t>Concorde</a:t>
            </a:r>
            <a:r>
              <a:rPr lang="ru-RU" dirty="0" smtClean="0"/>
              <a:t>, (3).</a:t>
            </a:r>
          </a:p>
          <a:p>
            <a:r>
              <a:rPr lang="ru-RU" dirty="0" err="1" smtClean="0"/>
              <a:t>Калиева</a:t>
            </a:r>
            <a:r>
              <a:rPr lang="ru-RU" dirty="0" smtClean="0"/>
              <a:t>, А. К., &amp; Кузнецов, Е. А. ДЕЯТЕЛЬНОСТЬ РЕСПУБЛИКИ КАЗАХСТАН В КАЧЕСТВЕ НЕПОСТОЯННОГО ЧЛЕНА СОВЕТА БЕЗОПАСНОСТИ ОРГАНИЗАЦИИ ОБЪЕДИНЕННЫХ НАЦИЙ НА 2017-2018 ГОДА. ХАБАРШЫ ВЕСТНИК BULLETIN, 56.</a:t>
            </a:r>
            <a:endParaRPr lang="en-US" dirty="0" smtClean="0"/>
          </a:p>
          <a:p>
            <a:r>
              <a:rPr lang="en-US" dirty="0" err="1" smtClean="0"/>
              <a:t>Laumulin</a:t>
            </a:r>
            <a:r>
              <a:rPr lang="en-US" dirty="0" smtClean="0"/>
              <a:t>, M. (2011, March). Kazakhstan’s OSCE Chairmanship: History and Challenges. In OSCE Yearbook 2010 (pp. 313-327). Nomos </a:t>
            </a:r>
            <a:r>
              <a:rPr lang="en-US" dirty="0" err="1" smtClean="0"/>
              <a:t>Verlagsgesellschaft</a:t>
            </a:r>
            <a:r>
              <a:rPr lang="en-US" dirty="0" smtClean="0"/>
              <a:t> </a:t>
            </a:r>
            <a:r>
              <a:rPr lang="en-US" dirty="0" err="1" smtClean="0"/>
              <a:t>mbH</a:t>
            </a:r>
            <a:r>
              <a:rPr lang="en-US" dirty="0" smtClean="0"/>
              <a:t> &amp; Co. KG.</a:t>
            </a:r>
            <a:endParaRPr lang="en-US" dirty="0"/>
          </a:p>
        </p:txBody>
      </p:sp>
    </p:spTree>
    <p:extLst>
      <p:ext uri="{BB962C8B-B14F-4D97-AF65-F5344CB8AC3E}">
        <p14:creationId xmlns:p14="http://schemas.microsoft.com/office/powerpoint/2010/main" val="69380183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06413"/>
          </a:xfrm>
        </p:spPr>
        <p:txBody>
          <a:bodyPr>
            <a:normAutofit/>
          </a:bodyPr>
          <a:lstStyle/>
          <a:p>
            <a:pPr algn="r"/>
            <a:r>
              <a:rPr lang="en-US" sz="1800" b="1" cap="all" dirty="0" smtClean="0"/>
              <a:t>Foreign policy and national security of Kazakhstan - lecture 6</a:t>
            </a:r>
            <a:endParaRPr lang="en-US" sz="1800" b="1" cap="all" dirty="0"/>
          </a:p>
        </p:txBody>
      </p:sp>
      <p:sp>
        <p:nvSpPr>
          <p:cNvPr id="3" name="Content Placeholder 2"/>
          <p:cNvSpPr>
            <a:spLocks noGrp="1"/>
          </p:cNvSpPr>
          <p:nvPr>
            <p:ph idx="1"/>
          </p:nvPr>
        </p:nvSpPr>
        <p:spPr>
          <a:xfrm>
            <a:off x="488156" y="985837"/>
            <a:ext cx="11215687" cy="5529263"/>
          </a:xfrm>
        </p:spPr>
        <p:txBody>
          <a:bodyPr>
            <a:normAutofit fontScale="85000" lnSpcReduction="20000"/>
          </a:bodyPr>
          <a:lstStyle/>
          <a:p>
            <a:pPr marL="0" indent="0">
              <a:buNone/>
            </a:pPr>
            <a:r>
              <a:rPr lang="en-US" sz="4400" cap="all" dirty="0" smtClean="0"/>
              <a:t>Regime (international relations) </a:t>
            </a:r>
          </a:p>
          <a:p>
            <a:pPr marL="0" indent="0">
              <a:buNone/>
            </a:pPr>
            <a:r>
              <a:rPr lang="en-US" sz="4400" dirty="0" smtClean="0"/>
              <a:t>According to Krasner (1983), a regime is: "Implicit or explicit principles, norms, rules and decision-making procedures around which actors' expectations converge in a given area of international relations“ (Krasner, 1983).</a:t>
            </a:r>
          </a:p>
          <a:p>
            <a:pPr marL="0" indent="0">
              <a:buNone/>
            </a:pPr>
            <a:endParaRPr lang="en-US" dirty="0"/>
          </a:p>
          <a:p>
            <a:pPr marL="0" indent="0">
              <a:buNone/>
            </a:pPr>
            <a:endParaRPr lang="en-US" dirty="0" smtClean="0"/>
          </a:p>
          <a:p>
            <a:pPr marL="0" indent="0">
              <a:buNone/>
            </a:pPr>
            <a:endParaRPr lang="en-US" dirty="0"/>
          </a:p>
          <a:p>
            <a:pPr marL="0" indent="0">
              <a:buNone/>
            </a:pPr>
            <a:endParaRPr lang="en-US" dirty="0" smtClean="0"/>
          </a:p>
          <a:p>
            <a:pPr marL="0" indent="0">
              <a:buNone/>
            </a:pPr>
            <a:endParaRPr lang="en-US" dirty="0"/>
          </a:p>
          <a:p>
            <a:pPr marL="0" indent="0">
              <a:buNone/>
            </a:pPr>
            <a:r>
              <a:rPr lang="en-US" dirty="0" smtClean="0"/>
              <a:t> Krasner, Stephen D. 1983. </a:t>
            </a:r>
            <a:r>
              <a:rPr lang="en-US" i="1" dirty="0" smtClean="0"/>
              <a:t>Structural Causes and Regime Consequences: Regimes as Intervening Variables</a:t>
            </a:r>
            <a:r>
              <a:rPr lang="en-US" dirty="0" smtClean="0"/>
              <a:t>. In International Regimes, edited by S. D. Krasner. Ithaca, NY: Cornell University Press.</a:t>
            </a:r>
            <a:endParaRPr lang="en-US" dirty="0"/>
          </a:p>
        </p:txBody>
      </p:sp>
    </p:spTree>
    <p:extLst>
      <p:ext uri="{BB962C8B-B14F-4D97-AF65-F5344CB8AC3E}">
        <p14:creationId xmlns:p14="http://schemas.microsoft.com/office/powerpoint/2010/main" val="16066156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06413"/>
          </a:xfrm>
        </p:spPr>
        <p:txBody>
          <a:bodyPr>
            <a:normAutofit/>
          </a:bodyPr>
          <a:lstStyle/>
          <a:p>
            <a:pPr algn="r"/>
            <a:r>
              <a:rPr lang="en-US" sz="1800" b="1" cap="all" dirty="0" smtClean="0"/>
              <a:t>Foreign policy and national security of Kazakhstan - lecture 6</a:t>
            </a:r>
            <a:endParaRPr lang="en-US" sz="1800" b="1" cap="all" dirty="0"/>
          </a:p>
        </p:txBody>
      </p:sp>
      <p:sp>
        <p:nvSpPr>
          <p:cNvPr id="3" name="Content Placeholder 2"/>
          <p:cNvSpPr>
            <a:spLocks noGrp="1"/>
          </p:cNvSpPr>
          <p:nvPr>
            <p:ph idx="1"/>
          </p:nvPr>
        </p:nvSpPr>
        <p:spPr>
          <a:xfrm>
            <a:off x="471487" y="1000124"/>
            <a:ext cx="11215687" cy="5529263"/>
          </a:xfrm>
        </p:spPr>
        <p:txBody>
          <a:bodyPr>
            <a:normAutofit/>
          </a:bodyPr>
          <a:lstStyle/>
          <a:p>
            <a:pPr marL="0" indent="0" algn="ctr">
              <a:buNone/>
            </a:pPr>
            <a:r>
              <a:rPr lang="en-US" sz="3600" b="1" cap="all" dirty="0" smtClean="0"/>
              <a:t>International institutions </a:t>
            </a:r>
          </a:p>
          <a:p>
            <a:pPr marL="0" indent="0" algn="ctr">
              <a:buNone/>
            </a:pPr>
            <a:endParaRPr lang="en-US" sz="3600" b="1" dirty="0"/>
          </a:p>
          <a:p>
            <a:pPr marL="0" indent="0" algn="ctr">
              <a:buNone/>
            </a:pPr>
            <a:r>
              <a:rPr lang="en-US" sz="3600" b="1" dirty="0" smtClean="0"/>
              <a:t>International Regimes 	Intergovernmental </a:t>
            </a:r>
            <a:r>
              <a:rPr lang="en-US" sz="3600" b="1" dirty="0"/>
              <a:t>O</a:t>
            </a:r>
            <a:r>
              <a:rPr lang="en-US" sz="3600" b="1" dirty="0" smtClean="0"/>
              <a:t>rganizations </a:t>
            </a:r>
            <a:endParaRPr lang="en-US" sz="3600" b="1" dirty="0"/>
          </a:p>
        </p:txBody>
      </p:sp>
      <p:sp>
        <p:nvSpPr>
          <p:cNvPr id="8" name="Down Arrow 7"/>
          <p:cNvSpPr/>
          <p:nvPr/>
        </p:nvSpPr>
        <p:spPr>
          <a:xfrm>
            <a:off x="3600450" y="1543050"/>
            <a:ext cx="371475" cy="77152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Down Arrow 8"/>
          <p:cNvSpPr/>
          <p:nvPr/>
        </p:nvSpPr>
        <p:spPr>
          <a:xfrm>
            <a:off x="7800975" y="1543050"/>
            <a:ext cx="357188" cy="8001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314942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06413"/>
          </a:xfrm>
        </p:spPr>
        <p:txBody>
          <a:bodyPr>
            <a:normAutofit/>
          </a:bodyPr>
          <a:lstStyle/>
          <a:p>
            <a:pPr algn="r"/>
            <a:r>
              <a:rPr lang="en-US" sz="1800" b="1" cap="all" dirty="0" smtClean="0"/>
              <a:t>Foreign policy and national security of Kazakhstan - lecture 6</a:t>
            </a:r>
            <a:endParaRPr lang="en-US" sz="1800" b="1" cap="all" dirty="0"/>
          </a:p>
        </p:txBody>
      </p:sp>
      <p:sp>
        <p:nvSpPr>
          <p:cNvPr id="3" name="Content Placeholder 2"/>
          <p:cNvSpPr>
            <a:spLocks noGrp="1"/>
          </p:cNvSpPr>
          <p:nvPr>
            <p:ph idx="1"/>
          </p:nvPr>
        </p:nvSpPr>
        <p:spPr>
          <a:xfrm>
            <a:off x="471487" y="1000124"/>
            <a:ext cx="11215687" cy="5529263"/>
          </a:xfrm>
        </p:spPr>
        <p:txBody>
          <a:bodyPr>
            <a:normAutofit/>
          </a:bodyPr>
          <a:lstStyle/>
          <a:p>
            <a:pPr marL="0" indent="0">
              <a:buNone/>
            </a:pPr>
            <a:r>
              <a:rPr lang="en-US" sz="3200" b="1" cap="all" dirty="0"/>
              <a:t>I</a:t>
            </a:r>
            <a:r>
              <a:rPr lang="en-US" sz="3200" b="1" cap="all" dirty="0" smtClean="0"/>
              <a:t>ntergovernmental </a:t>
            </a:r>
            <a:r>
              <a:rPr lang="en-US" sz="3200" b="1" cap="all" dirty="0"/>
              <a:t>organization (</a:t>
            </a:r>
            <a:r>
              <a:rPr lang="en-US" sz="3200" b="1" cap="all" dirty="0" smtClean="0"/>
              <a:t>IGO):</a:t>
            </a:r>
          </a:p>
          <a:p>
            <a:r>
              <a:rPr lang="en-US" sz="3200" b="1" dirty="0" smtClean="0"/>
              <a:t>an </a:t>
            </a:r>
            <a:r>
              <a:rPr lang="en-US" sz="3200" b="1" dirty="0"/>
              <a:t>entity created by </a:t>
            </a:r>
            <a:r>
              <a:rPr lang="en-US" sz="3200" b="1" dirty="0" smtClean="0"/>
              <a:t>treaty;</a:t>
            </a:r>
          </a:p>
          <a:p>
            <a:r>
              <a:rPr lang="en-US" sz="3200" b="1" dirty="0" smtClean="0"/>
              <a:t>two </a:t>
            </a:r>
            <a:r>
              <a:rPr lang="en-US" sz="3200" b="1" dirty="0"/>
              <a:t>or more </a:t>
            </a:r>
            <a:r>
              <a:rPr lang="en-US" sz="3200" b="1" dirty="0" smtClean="0"/>
              <a:t>nations;</a:t>
            </a:r>
          </a:p>
          <a:p>
            <a:r>
              <a:rPr lang="en-US" sz="3200" b="1" dirty="0" smtClean="0"/>
              <a:t>to </a:t>
            </a:r>
            <a:r>
              <a:rPr lang="en-US" sz="3200" b="1" dirty="0"/>
              <a:t>work in good </a:t>
            </a:r>
            <a:r>
              <a:rPr lang="en-US" sz="3200" b="1" dirty="0" smtClean="0"/>
              <a:t>faith;</a:t>
            </a:r>
          </a:p>
          <a:p>
            <a:r>
              <a:rPr lang="en-US" sz="3200" b="1" dirty="0" smtClean="0"/>
              <a:t>issues </a:t>
            </a:r>
            <a:r>
              <a:rPr lang="en-US" sz="3200" b="1" dirty="0"/>
              <a:t>of common interest. </a:t>
            </a:r>
            <a:endParaRPr lang="en-US" sz="3200" b="1" dirty="0" smtClean="0"/>
          </a:p>
          <a:p>
            <a:pPr marL="0" indent="0">
              <a:buNone/>
            </a:pPr>
            <a:endParaRPr lang="en-US" sz="3200" b="1" dirty="0" smtClean="0"/>
          </a:p>
          <a:p>
            <a:pPr marL="0" indent="0">
              <a:buNone/>
            </a:pPr>
            <a:r>
              <a:rPr lang="en-US" sz="3200" b="1" dirty="0" smtClean="0"/>
              <a:t>Types of IGOs:</a:t>
            </a:r>
          </a:p>
          <a:p>
            <a:r>
              <a:rPr lang="en-US" sz="3200" b="1" dirty="0" smtClean="0"/>
              <a:t>By scale – global and regional;</a:t>
            </a:r>
          </a:p>
          <a:p>
            <a:r>
              <a:rPr lang="en-US" sz="3200" b="1" dirty="0" smtClean="0"/>
              <a:t>By scope – political, security, economic, human rights, humanitarian, dispute settlement etc. </a:t>
            </a:r>
            <a:endParaRPr lang="en-US" sz="3200" b="1" dirty="0"/>
          </a:p>
        </p:txBody>
      </p:sp>
    </p:spTree>
    <p:extLst>
      <p:ext uri="{BB962C8B-B14F-4D97-AF65-F5344CB8AC3E}">
        <p14:creationId xmlns:p14="http://schemas.microsoft.com/office/powerpoint/2010/main" val="23366136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06413"/>
          </a:xfrm>
        </p:spPr>
        <p:txBody>
          <a:bodyPr>
            <a:normAutofit/>
          </a:bodyPr>
          <a:lstStyle/>
          <a:p>
            <a:pPr algn="r"/>
            <a:r>
              <a:rPr lang="en-US" sz="1800" b="1" cap="all" dirty="0" smtClean="0"/>
              <a:t>Foreign policy and national security of Kazakhstan - lecture 6</a:t>
            </a:r>
            <a:endParaRPr lang="en-US" sz="1800" b="1" cap="all" dirty="0"/>
          </a:p>
        </p:txBody>
      </p:sp>
      <p:sp>
        <p:nvSpPr>
          <p:cNvPr id="3" name="Content Placeholder 2"/>
          <p:cNvSpPr>
            <a:spLocks noGrp="1"/>
          </p:cNvSpPr>
          <p:nvPr>
            <p:ph idx="1"/>
          </p:nvPr>
        </p:nvSpPr>
        <p:spPr>
          <a:xfrm>
            <a:off x="471487" y="1000124"/>
            <a:ext cx="11215687" cy="5529263"/>
          </a:xfrm>
        </p:spPr>
        <p:txBody>
          <a:bodyPr>
            <a:normAutofit/>
          </a:bodyPr>
          <a:lstStyle/>
          <a:p>
            <a:pPr marL="0" indent="0">
              <a:buNone/>
            </a:pPr>
            <a:r>
              <a:rPr lang="en-US" sz="3600" dirty="0">
                <a:latin typeface="Arial" panose="020B0604020202020204" pitchFamily="34" charset="0"/>
                <a:cs typeface="Arial" panose="020B0604020202020204" pitchFamily="34" charset="0"/>
              </a:rPr>
              <a:t>Kazakhstan is a full member of more than 60 global, regional and subregional international intergovernmental organization.</a:t>
            </a:r>
          </a:p>
          <a:p>
            <a:pPr marL="0" indent="0">
              <a:buNone/>
            </a:pPr>
            <a:r>
              <a:rPr lang="en-US" sz="3600" dirty="0">
                <a:latin typeface="Arial" panose="020B0604020202020204" pitchFamily="34" charset="0"/>
                <a:cs typeface="Arial" panose="020B0604020202020204" pitchFamily="34" charset="0"/>
              </a:rPr>
              <a:t>In 2010-2012, Kazakhstan chaired the Organization for Security and Cooperation in Europe (OSCE), Shanghai Cooperation Organization (SCO) and the Organization of Islamic Cooperation, (OIC), </a:t>
            </a:r>
          </a:p>
          <a:p>
            <a:pPr marL="0" indent="0">
              <a:buNone/>
            </a:pPr>
            <a:r>
              <a:rPr lang="en-US" sz="3600" dirty="0">
                <a:latin typeface="Arial" panose="020B0604020202020204" pitchFamily="34" charset="0"/>
                <a:cs typeface="Arial" panose="020B0604020202020204" pitchFamily="34" charset="0"/>
              </a:rPr>
              <a:t>In 2017- 2018, Kazakhstan participated in the UN SC as a </a:t>
            </a:r>
            <a:r>
              <a:rPr lang="en-US" sz="3600" dirty="0" smtClean="0">
                <a:latin typeface="Arial" panose="020B0604020202020204" pitchFamily="34" charset="0"/>
                <a:cs typeface="Arial" panose="020B0604020202020204" pitchFamily="34" charset="0"/>
              </a:rPr>
              <a:t>non-permanent member, in January 2018 Kazakhstan Chaired the UN Security Council.</a:t>
            </a:r>
            <a:endParaRPr lang="en-US" sz="3600" dirty="0">
              <a:latin typeface="Arial" panose="020B0604020202020204" pitchFamily="34" charset="0"/>
              <a:cs typeface="Arial" panose="020B0604020202020204" pitchFamily="34" charset="0"/>
            </a:endParaRPr>
          </a:p>
          <a:p>
            <a:pPr marL="0" indent="0">
              <a:buNone/>
            </a:pPr>
            <a:endParaRPr lang="en-US" dirty="0"/>
          </a:p>
        </p:txBody>
      </p:sp>
    </p:spTree>
    <p:extLst>
      <p:ext uri="{BB962C8B-B14F-4D97-AF65-F5344CB8AC3E}">
        <p14:creationId xmlns:p14="http://schemas.microsoft.com/office/powerpoint/2010/main" val="1371531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06413"/>
          </a:xfrm>
        </p:spPr>
        <p:txBody>
          <a:bodyPr>
            <a:normAutofit/>
          </a:bodyPr>
          <a:lstStyle/>
          <a:p>
            <a:pPr algn="r"/>
            <a:r>
              <a:rPr lang="en-US" sz="1800" b="1" cap="all" dirty="0" smtClean="0"/>
              <a:t>Foreign policy and national security of Kazakhstan - lecture 6</a:t>
            </a:r>
            <a:endParaRPr lang="en-US" sz="1800" b="1" cap="all" dirty="0"/>
          </a:p>
        </p:txBody>
      </p:sp>
      <p:sp>
        <p:nvSpPr>
          <p:cNvPr id="3" name="Content Placeholder 2"/>
          <p:cNvSpPr>
            <a:spLocks noGrp="1"/>
          </p:cNvSpPr>
          <p:nvPr>
            <p:ph idx="1"/>
          </p:nvPr>
        </p:nvSpPr>
        <p:spPr>
          <a:xfrm>
            <a:off x="471487" y="1000124"/>
            <a:ext cx="11215687" cy="5529263"/>
          </a:xfrm>
        </p:spPr>
        <p:txBody>
          <a:bodyPr>
            <a:normAutofit/>
          </a:bodyPr>
          <a:lstStyle/>
          <a:p>
            <a:pPr marL="0" indent="0" algn="ctr">
              <a:buNone/>
            </a:pPr>
            <a:r>
              <a:rPr lang="en-US" sz="9600" b="1" dirty="0" smtClean="0"/>
              <a:t>Kazakhstan </a:t>
            </a:r>
          </a:p>
          <a:p>
            <a:pPr marL="0" indent="0" algn="ctr">
              <a:buNone/>
            </a:pPr>
            <a:endParaRPr lang="en-US" sz="6000" b="1" dirty="0" smtClean="0"/>
          </a:p>
          <a:p>
            <a:pPr marL="0" indent="0" algn="ctr">
              <a:buNone/>
            </a:pPr>
            <a:r>
              <a:rPr lang="en-US" sz="6000" b="1" dirty="0" smtClean="0"/>
              <a:t>UN 					OSCE</a:t>
            </a:r>
          </a:p>
          <a:p>
            <a:pPr marL="0" indent="0" algn="ctr">
              <a:buNone/>
            </a:pPr>
            <a:r>
              <a:rPr lang="en-US" sz="3600" b="1" dirty="0" smtClean="0"/>
              <a:t>March 2, 1992</a:t>
            </a:r>
            <a:r>
              <a:rPr lang="ru-RU" sz="3600" b="1" dirty="0" smtClean="0"/>
              <a:t> </a:t>
            </a:r>
            <a:r>
              <a:rPr lang="en-GB" sz="3600" b="1" dirty="0" smtClean="0"/>
              <a:t>			January 1992</a:t>
            </a:r>
            <a:endParaRPr lang="en-US" sz="3600" b="1" dirty="0"/>
          </a:p>
        </p:txBody>
      </p:sp>
      <p:sp>
        <p:nvSpPr>
          <p:cNvPr id="4" name="Down Arrow 3"/>
          <p:cNvSpPr/>
          <p:nvPr/>
        </p:nvSpPr>
        <p:spPr>
          <a:xfrm flipH="1">
            <a:off x="2988944" y="2243138"/>
            <a:ext cx="968693" cy="108585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p:cNvPicPr>
            <a:picLocks noChangeAspect="1"/>
          </p:cNvPicPr>
          <p:nvPr/>
        </p:nvPicPr>
        <p:blipFill>
          <a:blip r:embed="rId2"/>
          <a:stretch>
            <a:fillRect/>
          </a:stretch>
        </p:blipFill>
        <p:spPr>
          <a:xfrm>
            <a:off x="7593286" y="2243138"/>
            <a:ext cx="1005927" cy="1103472"/>
          </a:xfrm>
          <a:prstGeom prst="rect">
            <a:avLst/>
          </a:prstGeom>
        </p:spPr>
      </p:pic>
    </p:spTree>
    <p:extLst>
      <p:ext uri="{BB962C8B-B14F-4D97-AF65-F5344CB8AC3E}">
        <p14:creationId xmlns:p14="http://schemas.microsoft.com/office/powerpoint/2010/main" val="9670817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06413"/>
          </a:xfrm>
        </p:spPr>
        <p:txBody>
          <a:bodyPr>
            <a:normAutofit/>
          </a:bodyPr>
          <a:lstStyle/>
          <a:p>
            <a:pPr algn="r"/>
            <a:r>
              <a:rPr lang="en-US" sz="1800" b="1" cap="all" dirty="0" smtClean="0"/>
              <a:t>Foreign policy and national security of Kazakhstan - lecture 6</a:t>
            </a:r>
            <a:endParaRPr lang="en-US" sz="1800" b="1" cap="all" dirty="0"/>
          </a:p>
        </p:txBody>
      </p:sp>
      <p:sp>
        <p:nvSpPr>
          <p:cNvPr id="3" name="Content Placeholder 2"/>
          <p:cNvSpPr>
            <a:spLocks noGrp="1"/>
          </p:cNvSpPr>
          <p:nvPr>
            <p:ph idx="1"/>
          </p:nvPr>
        </p:nvSpPr>
        <p:spPr>
          <a:xfrm>
            <a:off x="471487" y="1000124"/>
            <a:ext cx="11215687" cy="5529263"/>
          </a:xfrm>
        </p:spPr>
        <p:txBody>
          <a:bodyPr/>
          <a:lstStyle/>
          <a:p>
            <a:pPr marL="0" indent="0">
              <a:buNone/>
            </a:pPr>
            <a:r>
              <a:rPr lang="en-GB" cap="all" dirty="0" smtClean="0"/>
              <a:t>Un </a:t>
            </a:r>
            <a:r>
              <a:rPr lang="en-US" cap="all" dirty="0" smtClean="0"/>
              <a:t>Six principal organs</a:t>
            </a:r>
          </a:p>
          <a:p>
            <a:pPr marL="0" indent="0">
              <a:buNone/>
            </a:pPr>
            <a:r>
              <a:rPr lang="en-US" dirty="0" smtClean="0"/>
              <a:t>1	General Assembly</a:t>
            </a:r>
          </a:p>
          <a:p>
            <a:pPr marL="0" indent="0">
              <a:buNone/>
            </a:pPr>
            <a:r>
              <a:rPr lang="en-US" dirty="0" smtClean="0"/>
              <a:t>2	Security Council</a:t>
            </a:r>
          </a:p>
          <a:p>
            <a:pPr marL="0" indent="0">
              <a:buNone/>
            </a:pPr>
            <a:r>
              <a:rPr lang="en-US" dirty="0" smtClean="0"/>
              <a:t>3	Economic and Social Council</a:t>
            </a:r>
          </a:p>
          <a:p>
            <a:pPr marL="0" indent="0">
              <a:buNone/>
            </a:pPr>
            <a:r>
              <a:rPr lang="en-US" dirty="0" smtClean="0"/>
              <a:t>4	Secretariat (non-political) </a:t>
            </a:r>
          </a:p>
          <a:p>
            <a:pPr marL="0" indent="0">
              <a:buNone/>
            </a:pPr>
            <a:r>
              <a:rPr lang="en-US" dirty="0" smtClean="0"/>
              <a:t>5	International Court of Justice</a:t>
            </a:r>
          </a:p>
          <a:p>
            <a:pPr marL="514350" indent="-514350">
              <a:buAutoNum type="arabicPlain" startAt="6"/>
            </a:pPr>
            <a:r>
              <a:rPr lang="en-US" dirty="0" smtClean="0"/>
              <a:t>Trusteeship Council</a:t>
            </a:r>
          </a:p>
          <a:p>
            <a:pPr marL="0" indent="0">
              <a:buNone/>
            </a:pPr>
            <a:endParaRPr lang="en-GB" dirty="0"/>
          </a:p>
          <a:p>
            <a:pPr marL="0" indent="0">
              <a:buNone/>
            </a:pPr>
            <a:r>
              <a:rPr lang="en-GB" dirty="0" smtClean="0"/>
              <a:t>UN Human </a:t>
            </a:r>
            <a:r>
              <a:rPr lang="en-GB" dirty="0"/>
              <a:t>R</a:t>
            </a:r>
            <a:r>
              <a:rPr lang="en-GB" dirty="0" smtClean="0"/>
              <a:t>ights </a:t>
            </a:r>
            <a:r>
              <a:rPr lang="en-GB" dirty="0"/>
              <a:t>C</a:t>
            </a:r>
            <a:r>
              <a:rPr lang="en-GB" dirty="0" smtClean="0"/>
              <a:t>ouncil </a:t>
            </a:r>
          </a:p>
          <a:p>
            <a:pPr marL="0" indent="0">
              <a:buNone/>
            </a:pPr>
            <a:endParaRPr lang="en-US" dirty="0"/>
          </a:p>
        </p:txBody>
      </p:sp>
      <p:sp>
        <p:nvSpPr>
          <p:cNvPr id="4" name="Flowchart: Sequential Access Storage 3"/>
          <p:cNvSpPr/>
          <p:nvPr/>
        </p:nvSpPr>
        <p:spPr>
          <a:xfrm flipH="1">
            <a:off x="5872164" y="871538"/>
            <a:ext cx="5986460" cy="2828925"/>
          </a:xfrm>
          <a:prstGeom prst="flowChartMagneticTap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400" dirty="0" smtClean="0">
                <a:solidFill>
                  <a:schemeClr val="tx1"/>
                </a:solidFill>
                <a:latin typeface="Arial" panose="020B0604020202020204" pitchFamily="34" charset="0"/>
                <a:cs typeface="Arial" panose="020B0604020202020204" pitchFamily="34" charset="0"/>
              </a:rPr>
              <a:t>UN political body is the body where the participants are not individuals but the official representatives of member states. </a:t>
            </a:r>
            <a:endParaRPr lang="en-US" sz="24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678601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506413"/>
          </a:xfrm>
        </p:spPr>
        <p:txBody>
          <a:bodyPr>
            <a:normAutofit/>
          </a:bodyPr>
          <a:lstStyle/>
          <a:p>
            <a:pPr algn="r"/>
            <a:r>
              <a:rPr lang="en-US" sz="1800" b="1" cap="all" dirty="0" smtClean="0"/>
              <a:t>Foreign policy and national security of Kazakhstan - lecture 6</a:t>
            </a:r>
            <a:endParaRPr lang="en-US" sz="1800" b="1" cap="all" dirty="0"/>
          </a:p>
        </p:txBody>
      </p:sp>
      <p:sp>
        <p:nvSpPr>
          <p:cNvPr id="3" name="Content Placeholder 2"/>
          <p:cNvSpPr>
            <a:spLocks noGrp="1"/>
          </p:cNvSpPr>
          <p:nvPr>
            <p:ph idx="1"/>
          </p:nvPr>
        </p:nvSpPr>
        <p:spPr>
          <a:xfrm>
            <a:off x="471487" y="1000124"/>
            <a:ext cx="11215687" cy="5529263"/>
          </a:xfrm>
        </p:spPr>
        <p:txBody>
          <a:bodyPr/>
          <a:lstStyle/>
          <a:p>
            <a:pPr marL="0" indent="0">
              <a:buNone/>
            </a:pPr>
            <a:r>
              <a:rPr lang="en-US" dirty="0" smtClean="0"/>
              <a:t>UN Related Organizations</a:t>
            </a:r>
          </a:p>
          <a:p>
            <a:pPr marL="0" indent="0">
              <a:buNone/>
            </a:pPr>
            <a:r>
              <a:rPr lang="en-US" dirty="0" smtClean="0"/>
              <a:t>1	International Organization for Migration (IOM)</a:t>
            </a:r>
          </a:p>
          <a:p>
            <a:pPr marL="0" indent="0">
              <a:buNone/>
            </a:pPr>
            <a:r>
              <a:rPr lang="en-US" dirty="0" smtClean="0"/>
              <a:t>2	Comprehensive Nuclear-Test-Ban Treaty Organization Preparatory Commission (CTBTO </a:t>
            </a:r>
            <a:r>
              <a:rPr lang="en-US" dirty="0" err="1" smtClean="0"/>
              <a:t>PrepCom</a:t>
            </a:r>
            <a:r>
              <a:rPr lang="en-US" dirty="0" smtClean="0"/>
              <a:t>)</a:t>
            </a:r>
          </a:p>
          <a:p>
            <a:pPr marL="0" indent="0">
              <a:buNone/>
            </a:pPr>
            <a:r>
              <a:rPr lang="en-US" dirty="0" smtClean="0"/>
              <a:t>3	International Atomic Energy Agency (IAEA)</a:t>
            </a:r>
          </a:p>
          <a:p>
            <a:pPr marL="0" indent="0">
              <a:buNone/>
            </a:pPr>
            <a:r>
              <a:rPr lang="en-US" dirty="0" smtClean="0"/>
              <a:t>4	</a:t>
            </a:r>
            <a:r>
              <a:rPr lang="en-US" dirty="0" err="1" smtClean="0"/>
              <a:t>Organisation</a:t>
            </a:r>
            <a:r>
              <a:rPr lang="en-US" dirty="0" smtClean="0"/>
              <a:t> for the Prohibition of Chemical Weapons (OPCW)</a:t>
            </a:r>
          </a:p>
          <a:p>
            <a:pPr marL="514350" indent="-514350">
              <a:buAutoNum type="arabicPlain" startAt="5"/>
            </a:pPr>
            <a:r>
              <a:rPr lang="en-US" dirty="0" smtClean="0"/>
              <a:t>World Trade Organization (WTO)</a:t>
            </a:r>
          </a:p>
          <a:p>
            <a:pPr marL="514350" indent="-514350">
              <a:buAutoNum type="arabicPlain" startAt="5"/>
            </a:pPr>
            <a:r>
              <a:rPr lang="en-US" dirty="0" smtClean="0"/>
              <a:t>International </a:t>
            </a:r>
            <a:r>
              <a:rPr lang="en-US" dirty="0" err="1" smtClean="0"/>
              <a:t>Labour</a:t>
            </a:r>
            <a:r>
              <a:rPr lang="en-US" dirty="0" smtClean="0"/>
              <a:t> Organization (ILO)</a:t>
            </a:r>
          </a:p>
          <a:p>
            <a:pPr marL="514350" indent="-514350">
              <a:buAutoNum type="arabicPlain" startAt="5"/>
            </a:pPr>
            <a:endParaRPr lang="en-GB" dirty="0"/>
          </a:p>
        </p:txBody>
      </p:sp>
    </p:spTree>
    <p:extLst>
      <p:ext uri="{BB962C8B-B14F-4D97-AF65-F5344CB8AC3E}">
        <p14:creationId xmlns:p14="http://schemas.microsoft.com/office/powerpoint/2010/main" val="425672352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740</TotalTime>
  <Words>2428</Words>
  <Application>Microsoft Office PowerPoint</Application>
  <PresentationFormat>Widescreen</PresentationFormat>
  <Paragraphs>253</Paragraphs>
  <Slides>29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29</vt:i4>
      </vt:variant>
    </vt:vector>
  </HeadingPairs>
  <TitlesOfParts>
    <vt:vector size="34" baseType="lpstr">
      <vt:lpstr>Arial</vt:lpstr>
      <vt:lpstr>Calibri</vt:lpstr>
      <vt:lpstr>Calibri Light</vt:lpstr>
      <vt:lpstr>Times New Roman</vt:lpstr>
      <vt:lpstr>Office Theme</vt:lpstr>
      <vt:lpstr>Foreign policy and national security of Kazakhstan lecture 6</vt:lpstr>
      <vt:lpstr>Foreign policy and national security of Kazakhstan - lecture 6</vt:lpstr>
      <vt:lpstr>Foreign policy and national security of Kazakhstan - lecture 6</vt:lpstr>
      <vt:lpstr>Foreign policy and national security of Kazakhstan - lecture 6</vt:lpstr>
      <vt:lpstr>Foreign policy and national security of Kazakhstan - lecture 6</vt:lpstr>
      <vt:lpstr>Foreign policy and national security of Kazakhstan - lecture 6</vt:lpstr>
      <vt:lpstr>Foreign policy and national security of Kazakhstan - lecture 6</vt:lpstr>
      <vt:lpstr>Foreign policy and national security of Kazakhstan - lecture 6</vt:lpstr>
      <vt:lpstr>Foreign policy and national security of Kazakhstan - lecture 6</vt:lpstr>
      <vt:lpstr>Foreign policy and national security of Kazakhstan - lecture 6</vt:lpstr>
      <vt:lpstr>Foreign policy and national security of Kazakhstan - lecture 6</vt:lpstr>
      <vt:lpstr>Foreign policy and national security of Kazakhstan - lecture 6</vt:lpstr>
      <vt:lpstr>Foreign policy and national security of Kazakhstan - lecture 6</vt:lpstr>
      <vt:lpstr>Foreign policy and national security of Kazakhstan - lecture 6</vt:lpstr>
      <vt:lpstr>Foreign policy and national security of Kazakhstan - lecture 6</vt:lpstr>
      <vt:lpstr>Foreign policy and national security of Kazakhstan - lecture 6</vt:lpstr>
      <vt:lpstr>Foreign policy and national security of Kazakhstan - lecture 6</vt:lpstr>
      <vt:lpstr>Foreign policy and national security of Kazakhstan - lecture 6</vt:lpstr>
      <vt:lpstr>Foreign policy and national security of Kazakhstan - lecture 6</vt:lpstr>
      <vt:lpstr>Foreign policy and national security of Kazakhstan - lecture 6</vt:lpstr>
      <vt:lpstr>Foreign policy and national security of Kazakhstan - lecture 6</vt:lpstr>
      <vt:lpstr>Foreign policy and national security of Kazakhstan - lecture 6</vt:lpstr>
      <vt:lpstr>Foreign policy and national security of Kazakhstan - lecture 6</vt:lpstr>
      <vt:lpstr>Foreign policy and national security of Kazakhstan - lecture 6</vt:lpstr>
      <vt:lpstr>Foreign policy and national security of Kazakhstan - lecture 6</vt:lpstr>
      <vt:lpstr>Foreign policy and national security of Kazakhstan - lecture 6</vt:lpstr>
      <vt:lpstr>Foreign policy and national security of Kazakhstan - lecture 6</vt:lpstr>
      <vt:lpstr>Foreign policy and national security of Kazakhstan - lecture 6</vt:lpstr>
      <vt:lpstr>Foreign policy and national security of Kazakhstan - lecture 6</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Foreign policy and national security of Kazakhstan lecture 6</dc:title>
  <dc:creator>Marem Buzurtanova</dc:creator>
  <cp:lastModifiedBy>Marem Buzurtanova</cp:lastModifiedBy>
  <cp:revision>38</cp:revision>
  <dcterms:created xsi:type="dcterms:W3CDTF">2020-10-20T02:42:12Z</dcterms:created>
  <dcterms:modified xsi:type="dcterms:W3CDTF">2020-10-27T06:45:53Z</dcterms:modified>
</cp:coreProperties>
</file>